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9" r:id="rId2"/>
    <p:sldId id="288" r:id="rId3"/>
    <p:sldId id="312" r:id="rId4"/>
    <p:sldId id="296" r:id="rId5"/>
    <p:sldId id="292" r:id="rId6"/>
    <p:sldId id="294" r:id="rId7"/>
    <p:sldId id="314" r:id="rId8"/>
    <p:sldId id="297" r:id="rId9"/>
    <p:sldId id="315" r:id="rId10"/>
    <p:sldId id="313" r:id="rId11"/>
    <p:sldId id="298" r:id="rId12"/>
    <p:sldId id="316" r:id="rId13"/>
    <p:sldId id="321" r:id="rId14"/>
    <p:sldId id="299" r:id="rId15"/>
    <p:sldId id="324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2" r:id="rId24"/>
    <p:sldId id="333" r:id="rId25"/>
    <p:sldId id="317" r:id="rId26"/>
    <p:sldId id="334" r:id="rId27"/>
    <p:sldId id="335" r:id="rId28"/>
    <p:sldId id="336" r:id="rId29"/>
    <p:sldId id="337" r:id="rId30"/>
    <p:sldId id="300" r:id="rId31"/>
    <p:sldId id="318" r:id="rId32"/>
    <p:sldId id="331" r:id="rId33"/>
    <p:sldId id="301" r:id="rId34"/>
    <p:sldId id="319" r:id="rId35"/>
    <p:sldId id="303" r:id="rId36"/>
    <p:sldId id="279" r:id="rId37"/>
  </p:sldIdLst>
  <p:sldSz cx="9145588" cy="5145088"/>
  <p:notesSz cx="6858000" cy="9144000"/>
  <p:defaultTextStyle>
    <a:defPPr>
      <a:defRPr lang="zh-CN"/>
    </a:defPPr>
    <a:lvl1pPr marL="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428">
          <p15:clr>
            <a:srgbClr val="A4A3A4"/>
          </p15:clr>
        </p15:guide>
        <p15:guide id="4" orient="horz" pos="124" userDrawn="1">
          <p15:clr>
            <a:srgbClr val="A4A3A4"/>
          </p15:clr>
        </p15:guide>
        <p15:guide id="5" pos="4908">
          <p15:clr>
            <a:srgbClr val="A4A3A4"/>
          </p15:clr>
        </p15:guide>
        <p15:guide id="6" pos="192">
          <p15:clr>
            <a:srgbClr val="A4A3A4"/>
          </p15:clr>
        </p15:guide>
        <p15:guide id="7" pos="5568">
          <p15:clr>
            <a:srgbClr val="A4A3A4"/>
          </p15:clr>
        </p15:guide>
        <p15:guide id="8" pos="4830">
          <p15:clr>
            <a:srgbClr val="A4A3A4"/>
          </p15:clr>
        </p15:guide>
        <p15:guide id="9" pos="132">
          <p15:clr>
            <a:srgbClr val="A4A3A4"/>
          </p15:clr>
        </p15:guide>
        <p15:guide id="10" orient="horz" pos="2999">
          <p15:clr>
            <a:srgbClr val="A4A3A4"/>
          </p15:clr>
        </p15:guide>
        <p15:guide id="11" orient="horz" pos="740">
          <p15:clr>
            <a:srgbClr val="A4A3A4"/>
          </p15:clr>
        </p15:guide>
        <p15:guide id="12" orient="horz" pos="238">
          <p15:clr>
            <a:srgbClr val="A4A3A4"/>
          </p15:clr>
        </p15:guide>
        <p15:guide id="13" pos="4902">
          <p15:clr>
            <a:srgbClr val="A4A3A4"/>
          </p15:clr>
        </p15:guide>
        <p15:guide id="14" orient="horz" pos="2850">
          <p15:clr>
            <a:srgbClr val="A4A3A4"/>
          </p15:clr>
        </p15:guide>
        <p15:guide id="15" orient="horz" pos="3060">
          <p15:clr>
            <a:srgbClr val="A4A3A4"/>
          </p15:clr>
        </p15:guide>
        <p15:guide id="16" orient="horz" pos="126">
          <p15:clr>
            <a:srgbClr val="A4A3A4"/>
          </p15:clr>
        </p15:guide>
        <p15:guide id="17" orient="horz" pos="264">
          <p15:clr>
            <a:srgbClr val="A4A3A4"/>
          </p15:clr>
        </p15:guide>
        <p15:guide id="18" pos="4656">
          <p15:clr>
            <a:srgbClr val="A4A3A4"/>
          </p15:clr>
        </p15:guide>
        <p15:guide id="19" pos="1266">
          <p15:clr>
            <a:srgbClr val="A4A3A4"/>
          </p15:clr>
        </p15:guide>
        <p15:guide id="20" pos="4968">
          <p15:clr>
            <a:srgbClr val="A4A3A4"/>
          </p15:clr>
        </p15:guide>
        <p15:guide id="21" pos="55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C0"/>
    <a:srgbClr val="E7E5E6"/>
    <a:srgbClr val="E7DCE6"/>
    <a:srgbClr val="E45A61"/>
    <a:srgbClr val="B01D23"/>
    <a:srgbClr val="E24A51"/>
    <a:srgbClr val="D4222A"/>
    <a:srgbClr val="E50023"/>
    <a:srgbClr val="B01F2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01" y="86"/>
      </p:cViewPr>
      <p:guideLst>
        <p:guide orient="horz" pos="387"/>
        <p:guide orient="horz" pos="3053"/>
        <p:guide orient="horz" pos="428"/>
        <p:guide orient="horz" pos="124"/>
        <p:guide pos="4908"/>
        <p:guide pos="192"/>
        <p:guide pos="5568"/>
        <p:guide pos="4830"/>
        <p:guide pos="132"/>
        <p:guide orient="horz" pos="2999"/>
        <p:guide orient="horz" pos="740"/>
        <p:guide orient="horz" pos="238"/>
        <p:guide pos="4902"/>
        <p:guide orient="horz" pos="2850"/>
        <p:guide orient="horz" pos="3060"/>
        <p:guide orient="horz" pos="126"/>
        <p:guide orient="horz" pos="264"/>
        <p:guide pos="4656"/>
        <p:guide pos="1266"/>
        <p:guide pos="4968"/>
        <p:guide pos="5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20D5-F9DD-4389-A6C8-003AD8986EBC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3DFB6-85F9-4DDA-8646-9184AE5C7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4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2925" y="1081718"/>
            <a:ext cx="7305675" cy="480382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单击此处编辑母标副标题样式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2925" y="2628900"/>
            <a:ext cx="6859191" cy="452009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40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zh-CN" altLang="en-US" dirty="0"/>
              <a:t>撰写部门及人员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3083879"/>
            <a:ext cx="3533775" cy="2381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撰写日期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1562101"/>
            <a:ext cx="7305675" cy="76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单击此处编辑母版主标题样式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609600" y="2430451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418509"/>
            <a:ext cx="1400174" cy="4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9" cy="4218784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33350" y="721"/>
            <a:ext cx="471282" cy="71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四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7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8" name="梯形 17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8" cy="42187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6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7" y="3362325"/>
            <a:ext cx="2258955" cy="69327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47725" y="103088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安全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7725" y="155869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易用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7725" y="208650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全能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7725" y="2614311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可靠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762125" y="261431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762125" y="103088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62125" y="155869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762125" y="208650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200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69" y="1628303"/>
            <a:ext cx="2258955" cy="69327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105819" y="2689020"/>
            <a:ext cx="4933950" cy="648397"/>
            <a:chOff x="1762125" y="3165270"/>
            <a:chExt cx="4933950" cy="648397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1240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安全</a:t>
              </a:r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33178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易用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5116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全能</a:t>
              </a: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7054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可靠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3435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Available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7621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9559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Usable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1497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Multiple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04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3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12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rgbClr val="B01D23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13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rgbClr val="B01D23"/>
                </a:solidFill>
                <a:latin typeface="+mn-ea"/>
                <a:ea typeface="+mn-ea"/>
              </a:rPr>
              <a:t>Contents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5" name="梯形 14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  <a:solidFill>
            <a:srgbClr val="B01D23"/>
          </a:solidFill>
        </p:grpSpPr>
        <p:sp>
          <p:nvSpPr>
            <p:cNvPr id="12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6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7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8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40"/>
              <a:endParaRPr lang="es-ES_tradnl" sz="2701">
                <a:solidFill>
                  <a:srgbClr val="FFFFFF"/>
                </a:solidFill>
              </a:endParaRPr>
            </a:p>
          </p:txBody>
        </p:sp>
        <p:sp>
          <p:nvSpPr>
            <p:cNvPr id="19" name="梯形 18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6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53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8" r:id="rId3"/>
    <p:sldLayoutId id="2147483674" r:id="rId4"/>
    <p:sldLayoutId id="2147483675" r:id="rId5"/>
    <p:sldLayoutId id="2147483654" r:id="rId6"/>
    <p:sldLayoutId id="2147483669" r:id="rId7"/>
    <p:sldLayoutId id="2147483676" r:id="rId8"/>
    <p:sldLayoutId id="2147483677" r:id="rId9"/>
    <p:sldLayoutId id="2147483670" r:id="rId10"/>
    <p:sldLayoutId id="2147483671" r:id="rId11"/>
    <p:sldLayoutId id="2147483655" r:id="rId12"/>
    <p:sldLayoutId id="2147483673" r:id="rId13"/>
  </p:sldLayoutIdLs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openssl/openssl.git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昆山软件 </a:t>
            </a:r>
            <a:r>
              <a:rPr lang="en-US" altLang="zh-CN" dirty="0" smtClean="0"/>
              <a:t>BIOS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EDK</a:t>
            </a:r>
            <a:r>
              <a:rPr lang="zh-CN" altLang="en-US" dirty="0"/>
              <a:t>代码及编译介绍</a:t>
            </a:r>
          </a:p>
        </p:txBody>
      </p:sp>
    </p:spTree>
    <p:extLst>
      <p:ext uri="{BB962C8B-B14F-4D97-AF65-F5344CB8AC3E}">
        <p14:creationId xmlns:p14="http://schemas.microsoft.com/office/powerpoint/2010/main" val="20417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</a:t>
            </a:r>
            <a:r>
              <a:rPr lang="zh-CN" altLang="en-US" dirty="0"/>
              <a:t>项目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>
          <a:xfrm>
            <a:off x="253980" y="904874"/>
            <a:ext cx="8891608" cy="4098199"/>
          </a:xfrm>
        </p:spPr>
        <p:txBody>
          <a:bodyPr/>
          <a:lstStyle/>
          <a:p>
            <a:r>
              <a:rPr lang="zh-CN" altLang="en-US" dirty="0" smtClean="0"/>
              <a:t>修改 </a:t>
            </a:r>
            <a:r>
              <a:rPr lang="en-US" altLang="zh-CN" dirty="0" err="1" smtClean="0"/>
              <a:t>Conf</a:t>
            </a:r>
            <a:r>
              <a:rPr lang="en-US" altLang="zh-CN" dirty="0" smtClean="0"/>
              <a:t>/target.txt (</a:t>
            </a:r>
            <a:r>
              <a:rPr lang="zh-CN" altLang="en-US" dirty="0" smtClean="0"/>
              <a:t>来源</a:t>
            </a:r>
            <a:r>
              <a:rPr lang="en-US" altLang="zh-CN" dirty="0" err="1"/>
              <a:t>BaseTools</a:t>
            </a:r>
            <a:r>
              <a:rPr lang="en-US" altLang="zh-CN" dirty="0"/>
              <a:t>\</a:t>
            </a:r>
            <a:r>
              <a:rPr lang="en-US" altLang="zh-CN" dirty="0" err="1"/>
              <a:t>Conf</a:t>
            </a:r>
            <a:r>
              <a:rPr lang="en-US" altLang="zh-CN" dirty="0"/>
              <a:t>\</a:t>
            </a:r>
            <a:r>
              <a:rPr lang="en-US" altLang="zh-CN" dirty="0" err="1"/>
              <a:t>target.template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	ACTIVE_PLATFORM       </a:t>
            </a:r>
            <a:r>
              <a:rPr lang="en-US" altLang="zh-CN" dirty="0"/>
              <a:t>= </a:t>
            </a:r>
            <a:r>
              <a:rPr lang="en-US" altLang="zh-CN" dirty="0" err="1"/>
              <a:t>EmulatorPkg</a:t>
            </a:r>
            <a:r>
              <a:rPr lang="en-US" altLang="zh-CN" dirty="0"/>
              <a:t>/</a:t>
            </a:r>
            <a:r>
              <a:rPr lang="en-US" altLang="zh-CN" dirty="0" err="1"/>
              <a:t>EmulatorPkg.dsc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TARGET                </a:t>
            </a:r>
            <a:r>
              <a:rPr lang="en-US" altLang="zh-CN" dirty="0"/>
              <a:t>= </a:t>
            </a:r>
            <a:r>
              <a:rPr lang="en-US" altLang="zh-CN" dirty="0" smtClean="0"/>
              <a:t>DEBUG  (RELEASE)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TARGET_ARCH           </a:t>
            </a:r>
            <a:r>
              <a:rPr lang="en-US" altLang="zh-CN" dirty="0"/>
              <a:t>= </a:t>
            </a:r>
            <a:r>
              <a:rPr lang="en-US" altLang="zh-CN" dirty="0" smtClean="0"/>
              <a:t>IA32  (X64/IA32/ARM)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TOOL_CHAIN_TAG        </a:t>
            </a:r>
            <a:r>
              <a:rPr lang="en-US" altLang="zh-CN" dirty="0"/>
              <a:t>= </a:t>
            </a:r>
            <a:r>
              <a:rPr lang="en-US" altLang="zh-CN" dirty="0" smtClean="0"/>
              <a:t>VS2015x86  (VS2015)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MAX_CONCURRENT_THREAD_NUMBER </a:t>
            </a:r>
            <a:r>
              <a:rPr lang="en-US" altLang="zh-CN" dirty="0"/>
              <a:t>= </a:t>
            </a:r>
            <a:r>
              <a:rPr lang="en-US" altLang="zh-CN" dirty="0" smtClean="0"/>
              <a:t>8  (1/2/4)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Terminal</a:t>
            </a:r>
            <a:r>
              <a:rPr lang="zh-CN" altLang="en-US" dirty="0" smtClean="0"/>
              <a:t>窗口运行： </a:t>
            </a:r>
            <a:r>
              <a:rPr lang="en-US" altLang="zh-CN" dirty="0" smtClean="0">
                <a:solidFill>
                  <a:srgbClr val="000EC0"/>
                </a:solidFill>
              </a:rPr>
              <a:t>build</a:t>
            </a:r>
            <a:r>
              <a:rPr lang="en-US" altLang="zh-CN" dirty="0"/>
              <a:t>(</a:t>
            </a:r>
            <a:r>
              <a:rPr lang="zh-CN" altLang="en-US" dirty="0" smtClean="0"/>
              <a:t>默认调用</a:t>
            </a:r>
            <a:r>
              <a:rPr lang="en-US" altLang="zh-CN" dirty="0" smtClean="0"/>
              <a:t>target.txt) </a:t>
            </a:r>
            <a:r>
              <a:rPr lang="zh-CN" altLang="en-US" dirty="0" smtClean="0"/>
              <a:t>或：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000EC0"/>
                </a:solidFill>
              </a:rPr>
              <a:t>build </a:t>
            </a:r>
            <a:r>
              <a:rPr lang="en-US" altLang="zh-CN" sz="1200" dirty="0">
                <a:solidFill>
                  <a:srgbClr val="000EC0"/>
                </a:solidFill>
              </a:rPr>
              <a:t>-a IA32 -p </a:t>
            </a:r>
            <a:r>
              <a:rPr lang="en-US" altLang="zh-CN" sz="1200" dirty="0" err="1">
                <a:solidFill>
                  <a:srgbClr val="000EC0"/>
                </a:solidFill>
              </a:rPr>
              <a:t>EmulatorPkg</a:t>
            </a:r>
            <a:r>
              <a:rPr lang="en-US" altLang="zh-CN" sz="1200" dirty="0">
                <a:solidFill>
                  <a:srgbClr val="000EC0"/>
                </a:solidFill>
              </a:rPr>
              <a:t>\</a:t>
            </a:r>
            <a:r>
              <a:rPr lang="en-US" altLang="zh-CN" sz="1200" dirty="0" err="1">
                <a:solidFill>
                  <a:srgbClr val="000EC0"/>
                </a:solidFill>
              </a:rPr>
              <a:t>EmulatorPkg.dsc</a:t>
            </a:r>
            <a:r>
              <a:rPr lang="en-US" altLang="zh-CN" sz="1200" dirty="0">
                <a:solidFill>
                  <a:srgbClr val="000EC0"/>
                </a:solidFill>
              </a:rPr>
              <a:t> -t VS2015x86</a:t>
            </a:r>
            <a:endParaRPr lang="zh-CN" altLang="en-US" sz="1200" dirty="0">
              <a:solidFill>
                <a:srgbClr val="000E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80" y="2781514"/>
            <a:ext cx="4052008" cy="18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50224" y="904875"/>
            <a:ext cx="8689322" cy="3810816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编译</a:t>
            </a:r>
            <a:r>
              <a:rPr lang="en-US" altLang="zh-CN" dirty="0" smtClean="0"/>
              <a:t>Driver 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0EC0"/>
                </a:solidFill>
              </a:rPr>
              <a:t>Build –a </a:t>
            </a:r>
            <a:r>
              <a:rPr lang="en-US" altLang="zh-CN" dirty="0">
                <a:solidFill>
                  <a:srgbClr val="000EC0"/>
                </a:solidFill>
              </a:rPr>
              <a:t>X64 </a:t>
            </a:r>
            <a:r>
              <a:rPr lang="en-US" altLang="zh-CN" dirty="0" smtClean="0">
                <a:solidFill>
                  <a:srgbClr val="000EC0"/>
                </a:solidFill>
              </a:rPr>
              <a:t>–t </a:t>
            </a:r>
            <a:r>
              <a:rPr lang="en-US" altLang="zh-CN" dirty="0">
                <a:solidFill>
                  <a:srgbClr val="000EC0"/>
                </a:solidFill>
              </a:rPr>
              <a:t>VS2015 </a:t>
            </a:r>
            <a:r>
              <a:rPr lang="en-US" altLang="zh-CN" dirty="0" smtClean="0">
                <a:solidFill>
                  <a:srgbClr val="000EC0"/>
                </a:solidFill>
              </a:rPr>
              <a:t>–m </a:t>
            </a:r>
            <a:r>
              <a:rPr lang="en-US" altLang="zh-CN" dirty="0" err="1">
                <a:solidFill>
                  <a:srgbClr val="000EC0"/>
                </a:solidFill>
              </a:rPr>
              <a:t>ShellPkg</a:t>
            </a:r>
            <a:r>
              <a:rPr lang="en-US" altLang="zh-CN" dirty="0">
                <a:solidFill>
                  <a:srgbClr val="000EC0"/>
                </a:solidFill>
              </a:rPr>
              <a:t>\Application\Shell\Shell.inf </a:t>
            </a:r>
            <a:r>
              <a:rPr lang="en-US" altLang="zh-CN" dirty="0" smtClean="0">
                <a:solidFill>
                  <a:srgbClr val="000EC0"/>
                </a:solidFill>
              </a:rPr>
              <a:t>–p </a:t>
            </a:r>
            <a:r>
              <a:rPr lang="en-US" altLang="zh-CN" dirty="0" err="1">
                <a:solidFill>
                  <a:srgbClr val="000EC0"/>
                </a:solidFill>
              </a:rPr>
              <a:t>ShellPkg</a:t>
            </a:r>
            <a:r>
              <a:rPr lang="en-US" altLang="zh-CN" dirty="0">
                <a:solidFill>
                  <a:srgbClr val="000EC0"/>
                </a:solidFill>
              </a:rPr>
              <a:t>\</a:t>
            </a:r>
            <a:r>
              <a:rPr lang="en-US" altLang="zh-CN" dirty="0" err="1">
                <a:solidFill>
                  <a:srgbClr val="000EC0"/>
                </a:solidFill>
              </a:rPr>
              <a:t>ShellPkg.dsc</a:t>
            </a:r>
            <a:endParaRPr lang="en-US" altLang="zh-CN" dirty="0">
              <a:solidFill>
                <a:srgbClr val="000EC0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-- </a:t>
            </a:r>
            <a:r>
              <a:rPr lang="zh-CN" altLang="en-US" dirty="0" smtClean="0"/>
              <a:t>编译结果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Build\Shell\DEBUG_VS2015\X64\</a:t>
            </a:r>
            <a:r>
              <a:rPr lang="en-US" altLang="zh-CN" dirty="0" err="1" smtClean="0"/>
              <a:t>ShellPkg</a:t>
            </a:r>
            <a:r>
              <a:rPr lang="en-US" altLang="zh-CN" dirty="0" smtClean="0"/>
              <a:t>\Application\Shell\Shell\OUTPUT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8" y="1733213"/>
            <a:ext cx="5108081" cy="17741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33" y="1670346"/>
            <a:ext cx="2803856" cy="226787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309809" y="2620295"/>
            <a:ext cx="7513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1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41664" y="904874"/>
            <a:ext cx="8597882" cy="4240213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编译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build -a X64 -a IA32 -t VS2015 -b DEBUG -m </a:t>
            </a:r>
            <a:r>
              <a:rPr lang="en-US" altLang="zh-CN" dirty="0" err="1"/>
              <a:t>CryptoPkg</a:t>
            </a:r>
            <a:r>
              <a:rPr lang="en-US" altLang="zh-CN" dirty="0"/>
              <a:t>\Library\</a:t>
            </a:r>
            <a:r>
              <a:rPr lang="en-US" altLang="zh-CN" dirty="0" err="1"/>
              <a:t>OpensslLib</a:t>
            </a:r>
            <a:r>
              <a:rPr lang="en-US" altLang="zh-CN" dirty="0"/>
              <a:t>\OpensslLib.inf -p </a:t>
            </a:r>
            <a:r>
              <a:rPr lang="en-US" altLang="zh-CN" dirty="0" err="1"/>
              <a:t>CryptoPkg</a:t>
            </a:r>
            <a:r>
              <a:rPr lang="en-US" altLang="zh-CN" dirty="0"/>
              <a:t>\</a:t>
            </a:r>
            <a:r>
              <a:rPr lang="en-US" altLang="zh-CN" dirty="0" err="1"/>
              <a:t>CryptoPkg.dsc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2" y="1731099"/>
            <a:ext cx="5759255" cy="1691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9" y="3532066"/>
            <a:ext cx="4813662" cy="15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3751906"/>
          </a:xfrm>
        </p:spPr>
        <p:txBody>
          <a:bodyPr/>
          <a:lstStyle/>
          <a:p>
            <a:r>
              <a:rPr lang="en-US" altLang="zh-CN" b="1" dirty="0" smtClean="0"/>
              <a:t>Platform Description (DSC) File</a:t>
            </a:r>
          </a:p>
          <a:p>
            <a:endParaRPr lang="en-US" altLang="zh-C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宋体" panose="02010600030101010101" pitchFamily="2" charset="-122"/>
              </a:rPr>
              <a:t>The DSC file is used by EDKII built tools as a starting point in the platform build process</a:t>
            </a:r>
            <a:r>
              <a:rPr lang="en-US" altLang="zh-CN" sz="1400" dirty="0" smtClean="0"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AMI : 	Build/</a:t>
            </a:r>
            <a:r>
              <a:rPr lang="en-US" altLang="zh-CN" b="1" dirty="0" err="1" smtClean="0"/>
              <a:t>Platform.dsc</a:t>
            </a:r>
            <a:r>
              <a:rPr lang="en-US" altLang="zh-CN" b="1" dirty="0" smtClean="0"/>
              <a:t>  </a:t>
            </a:r>
            <a:r>
              <a:rPr lang="zh-CN" altLang="en-US" sz="1000" b="1" dirty="0" smtClean="0"/>
              <a:t>（</a:t>
            </a:r>
            <a:r>
              <a:rPr lang="en-US" altLang="zh-CN" sz="1000" i="1" dirty="0">
                <a:ea typeface="宋体" panose="02010600030101010101" pitchFamily="2" charset="-122"/>
              </a:rPr>
              <a:t> Generate platform DSC file using information from VEB, CIF, and SDL files </a:t>
            </a:r>
            <a:r>
              <a:rPr lang="zh-CN" altLang="en-US" sz="1000" b="1" dirty="0" smtClean="0"/>
              <a:t>）</a:t>
            </a:r>
            <a:endParaRPr lang="en-US" altLang="zh-CN" sz="1000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EDKII: 	</a:t>
            </a:r>
            <a:r>
              <a:rPr lang="en-US" altLang="zh-CN" b="1" dirty="0" err="1" smtClean="0"/>
              <a:t>xxxPkg</a:t>
            </a:r>
            <a:r>
              <a:rPr lang="en-US" altLang="zh-CN" b="1" dirty="0" smtClean="0"/>
              <a:t>/</a:t>
            </a:r>
            <a:r>
              <a:rPr lang="en-US" altLang="zh-CN" b="1" dirty="0" err="1" smtClean="0"/>
              <a:t>xxx.dsc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5602" y="2545367"/>
            <a:ext cx="19724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&lt;EDK_II_DSC&gt; ::= [&lt;Header&gt;] &lt;Defines&gt; [&lt;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SkuIds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&gt;] &lt;Libraries&gt;* &lt;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LibraryClasses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&gt;* &lt;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Pcds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&gt;* &lt;Components&gt;+ &lt;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BuildOptions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&gt;* &lt;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UserExtensions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</a:rPr>
              <a:t>&gt;*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8" y="935426"/>
            <a:ext cx="4246175" cy="164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8" y="2608493"/>
            <a:ext cx="4246175" cy="1361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0" y="935426"/>
            <a:ext cx="4300227" cy="1359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579" y="2429091"/>
            <a:ext cx="4300227" cy="21222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8" y="4031533"/>
            <a:ext cx="4246175" cy="980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04657" y="627649"/>
            <a:ext cx="144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0EC0"/>
                </a:solidFill>
              </a:rPr>
              <a:t>Pcd</a:t>
            </a:r>
            <a:r>
              <a:rPr lang="en-US" altLang="zh-CN" dirty="0" smtClean="0">
                <a:solidFill>
                  <a:srgbClr val="000EC0"/>
                </a:solidFill>
              </a:rPr>
              <a:t> Override</a:t>
            </a:r>
            <a:endParaRPr lang="zh-CN" altLang="en-US" dirty="0">
              <a:solidFill>
                <a:srgbClr val="000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3751906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1.[</a:t>
            </a:r>
            <a:r>
              <a:rPr lang="en-US" altLang="zh-CN" sz="1600" b="1" dirty="0" smtClean="0">
                <a:ea typeface="宋体" panose="02010600030101010101" pitchFamily="2" charset="-122"/>
              </a:rPr>
              <a:t>Header</a:t>
            </a:r>
            <a:r>
              <a:rPr lang="en-US" altLang="zh-CN" sz="1600" dirty="0" smtClean="0">
                <a:ea typeface="宋体" panose="02010600030101010101" pitchFamily="2" charset="-122"/>
              </a:rPr>
              <a:t>] Section</a:t>
            </a:r>
            <a:r>
              <a:rPr lang="en-US" altLang="zh-CN" sz="1400" dirty="0">
                <a:ea typeface="宋体" panose="02010600030101010101" pitchFamily="2" charset="-122"/>
              </a:rPr>
              <a:t> (</a:t>
            </a:r>
            <a:r>
              <a:rPr lang="en-US" altLang="zh-CN" sz="1400" dirty="0"/>
              <a:t>optional</a:t>
            </a:r>
            <a:r>
              <a:rPr lang="en-US" altLang="zh-CN" sz="14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ea typeface="宋体" panose="02010600030101010101" pitchFamily="2" charset="-122"/>
              </a:rPr>
              <a:t> </a:t>
            </a:r>
            <a:r>
              <a:rPr lang="en-US" altLang="zh-CN" sz="1400" dirty="0" smtClean="0">
                <a:ea typeface="宋体" panose="02010600030101010101" pitchFamily="2" charset="-122"/>
              </a:rPr>
              <a:t>   --</a:t>
            </a:r>
            <a:r>
              <a:rPr lang="zh-CN" altLang="en-US" sz="1400" dirty="0" smtClean="0">
                <a:ea typeface="宋体" panose="02010600030101010101" pitchFamily="2" charset="-122"/>
              </a:rPr>
              <a:t>注释描述说明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" y="1219091"/>
            <a:ext cx="6899637" cy="33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3751906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ea typeface="宋体" panose="02010600030101010101" pitchFamily="2" charset="-122"/>
              </a:rPr>
              <a:t>.[</a:t>
            </a:r>
            <a:r>
              <a:rPr lang="en-US" altLang="zh-CN" sz="1600" b="1" dirty="0" smtClean="0">
                <a:ea typeface="宋体" panose="02010600030101010101" pitchFamily="2" charset="-122"/>
              </a:rPr>
              <a:t>Defines</a:t>
            </a:r>
            <a:r>
              <a:rPr lang="en-US" altLang="zh-CN" sz="1600" dirty="0" smtClean="0">
                <a:ea typeface="宋体" panose="02010600030101010101" pitchFamily="2" charset="-122"/>
              </a:rPr>
              <a:t>] Section (required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200" dirty="0"/>
              <a:t>设置 </a:t>
            </a:r>
            <a:r>
              <a:rPr lang="en-US" altLang="zh-CN" sz="1200" dirty="0"/>
              <a:t>build </a:t>
            </a:r>
            <a:r>
              <a:rPr lang="zh-CN" altLang="en-US" sz="1200" dirty="0"/>
              <a:t>相关的全局变量</a:t>
            </a:r>
            <a:r>
              <a:rPr lang="zh-CN" altLang="en-US" sz="1200" dirty="0" smtClean="0"/>
              <a:t>，这些</a:t>
            </a:r>
            <a:r>
              <a:rPr lang="zh-CN" altLang="en-US" sz="1200" dirty="0"/>
              <a:t>变量可以被 </a:t>
            </a:r>
            <a:r>
              <a:rPr lang="en-US" altLang="zh-CN" sz="1200" dirty="0"/>
              <a:t>.</a:t>
            </a:r>
            <a:r>
              <a:rPr lang="en-US" altLang="zh-CN" sz="1200" dirty="0" err="1"/>
              <a:t>dsc</a:t>
            </a:r>
            <a:r>
              <a:rPr lang="en-US" altLang="zh-CN" sz="1200" dirty="0"/>
              <a:t> </a:t>
            </a:r>
            <a:r>
              <a:rPr lang="zh-CN" altLang="en-US" sz="1200" dirty="0"/>
              <a:t>文件</a:t>
            </a:r>
            <a:r>
              <a:rPr lang="zh-CN" altLang="en-US" sz="1200" dirty="0" smtClean="0"/>
              <a:t>的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其他</a:t>
            </a:r>
            <a:r>
              <a:rPr lang="zh-CN" altLang="en-US" sz="1200" dirty="0"/>
              <a:t>模块引用，必须是 </a:t>
            </a:r>
            <a:r>
              <a:rPr lang="en-US" altLang="zh-CN" sz="1200" dirty="0"/>
              <a:t>.</a:t>
            </a:r>
            <a:r>
              <a:rPr lang="en-US" altLang="zh-CN" sz="1200" dirty="0" err="1"/>
              <a:t>dsc</a:t>
            </a:r>
            <a:r>
              <a:rPr lang="en-US" altLang="zh-CN" sz="1200" dirty="0"/>
              <a:t> </a:t>
            </a:r>
            <a:r>
              <a:rPr lang="zh-CN" altLang="en-US" sz="1200" dirty="0"/>
              <a:t>文件的第一部分</a:t>
            </a:r>
            <a:endParaRPr lang="en-US" altLang="zh-CN" sz="1200" dirty="0" smtClean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8" y="1660604"/>
            <a:ext cx="3893995" cy="2589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40" y="634762"/>
            <a:ext cx="3755227" cy="45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3.[</a:t>
            </a:r>
            <a:r>
              <a:rPr lang="en-US" altLang="zh-CN" sz="1600" b="1" dirty="0" err="1" smtClean="0"/>
              <a:t>BuildOptions</a:t>
            </a:r>
            <a:r>
              <a:rPr lang="en-US" altLang="zh-CN" sz="1600" dirty="0" smtClean="0">
                <a:ea typeface="宋体" panose="02010600030101010101" pitchFamily="2" charset="-122"/>
              </a:rPr>
              <a:t>] 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200" dirty="0" smtClean="0"/>
              <a:t>    </a:t>
            </a:r>
            <a:r>
              <a:rPr lang="en-US" altLang="zh-CN" sz="1200" dirty="0" smtClean="0"/>
              <a:t>--</a:t>
            </a:r>
            <a:r>
              <a:rPr lang="zh-CN" altLang="en-US" sz="1200" dirty="0" smtClean="0"/>
              <a:t>指定</a:t>
            </a:r>
            <a:r>
              <a:rPr lang="zh-CN" altLang="en-US" sz="1200" dirty="0"/>
              <a:t>本</a:t>
            </a:r>
            <a:r>
              <a:rPr lang="zh-CN" altLang="en-US" sz="1200" dirty="0" smtClean="0"/>
              <a:t>模块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项目的</a:t>
            </a:r>
            <a:r>
              <a:rPr lang="zh-CN" altLang="en-US" sz="1200" dirty="0"/>
              <a:t>编译和连接</a:t>
            </a:r>
            <a:r>
              <a:rPr lang="zh-CN" altLang="en-US" sz="1200" dirty="0" smtClean="0"/>
              <a:t>选项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/>
              <a:t>[</a:t>
            </a:r>
            <a:r>
              <a:rPr lang="zh-CN" altLang="en-US" sz="1200" b="1" dirty="0"/>
              <a:t>编译器家族</a:t>
            </a:r>
            <a:r>
              <a:rPr lang="en-US" altLang="zh-CN" sz="1200" b="1" dirty="0"/>
              <a:t>]:[$(Target)]_[TOOL_CHAIN_TAG]_[$(Arch)]_[CC|DLINK]_FLAGS[=|==]</a:t>
            </a:r>
            <a:r>
              <a:rPr lang="zh-CN" altLang="en-US" sz="1200" b="1" dirty="0"/>
              <a:t>选项 </a:t>
            </a:r>
            <a:endParaRPr lang="en-US" altLang="zh-CN" sz="1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2" y="1756221"/>
            <a:ext cx="5678932" cy="13111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8594" y="3339425"/>
            <a:ext cx="76974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[</a:t>
            </a:r>
            <a:r>
              <a:rPr lang="en-US" altLang="zh-CN" b="1" dirty="0" err="1"/>
              <a:t>BuildOptions</a:t>
            </a:r>
            <a:r>
              <a:rPr lang="en-US" altLang="zh-CN" dirty="0">
                <a:ea typeface="宋体" panose="02010600030101010101" pitchFamily="2" charset="-122"/>
              </a:rPr>
              <a:t>] Section </a:t>
            </a:r>
            <a:r>
              <a:rPr lang="en-US" altLang="zh-CN" dirty="0" smtClean="0">
                <a:ea typeface="宋体" panose="02010600030101010101" pitchFamily="2" charset="-122"/>
              </a:rPr>
              <a:t>in INF module:</a:t>
            </a: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2" y="3768125"/>
            <a:ext cx="4486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7"/>
            <a:ext cx="8585565" cy="3648073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4.[</a:t>
            </a:r>
            <a:r>
              <a:rPr lang="en-US" altLang="zh-CN" sz="1600" b="1" dirty="0" err="1" smtClean="0"/>
              <a:t>SkuIds</a:t>
            </a:r>
            <a:r>
              <a:rPr lang="en-US" altLang="zh-CN" sz="1600" dirty="0" smtClean="0">
                <a:ea typeface="宋体" panose="02010600030101010101" pitchFamily="2" charset="-122"/>
              </a:rPr>
              <a:t>] 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endParaRPr lang="zh-CN" altLang="en-US" dirty="0"/>
          </a:p>
          <a:p>
            <a:r>
              <a:rPr lang="zh-CN" altLang="en-US" dirty="0" smtClean="0"/>
              <a:t>匹配</a:t>
            </a:r>
            <a:r>
              <a:rPr lang="en-US" altLang="zh-CN" dirty="0" smtClean="0"/>
              <a:t>SKUID_IDENTIFIER</a:t>
            </a:r>
            <a:r>
              <a:rPr lang="zh-CN" altLang="en-US" dirty="0" smtClean="0"/>
              <a:t>可以对不同的</a:t>
            </a:r>
            <a:r>
              <a:rPr lang="en-US" altLang="zh-CN" dirty="0" err="1" smtClean="0"/>
              <a:t>Sku</a:t>
            </a:r>
            <a:r>
              <a:rPr lang="zh-CN" altLang="en-US" dirty="0" smtClean="0"/>
              <a:t>设置不同的</a:t>
            </a:r>
            <a:r>
              <a:rPr lang="en-US" altLang="zh-CN" dirty="0" err="1" smtClean="0"/>
              <a:t>pcd</a:t>
            </a:r>
            <a:r>
              <a:rPr lang="zh-CN" altLang="en-US" dirty="0" smtClean="0"/>
              <a:t>值等，默认 </a:t>
            </a:r>
            <a:r>
              <a:rPr lang="en-US" altLang="zh-CN" dirty="0" smtClean="0"/>
              <a:t>0 for DEFAULT SKU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88" y="1774474"/>
            <a:ext cx="4040500" cy="3142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8" y="2044723"/>
            <a:ext cx="3416155" cy="6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5 [</a:t>
            </a:r>
            <a:r>
              <a:rPr lang="en-US" altLang="zh-CN" sz="1600" b="1" dirty="0" smtClean="0"/>
              <a:t>Libraries</a:t>
            </a:r>
            <a:r>
              <a:rPr lang="en-US" altLang="zh-CN" sz="1600" dirty="0" smtClean="0">
                <a:ea typeface="宋体" panose="02010600030101010101" pitchFamily="2" charset="-122"/>
              </a:rPr>
              <a:t>] </a:t>
            </a:r>
            <a:r>
              <a:rPr lang="en-US" altLang="zh-CN" sz="1600" dirty="0" smtClean="0">
                <a:ea typeface="宋体" panose="02010600030101010101" pitchFamily="2" charset="-122"/>
              </a:rPr>
              <a:t>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200" dirty="0" smtClean="0">
                <a:ea typeface="宋体" panose="02010600030101010101" pitchFamily="2" charset="-122"/>
              </a:rPr>
              <a:t>    </a:t>
            </a:r>
            <a:r>
              <a:rPr lang="zh-CN" altLang="en-US" sz="1200" dirty="0" smtClean="0">
                <a:ea typeface="宋体" panose="02010600030101010101" pitchFamily="2" charset="-122"/>
              </a:rPr>
              <a:t>目前已经很少使用，主要为了兼容旧的</a:t>
            </a:r>
            <a:r>
              <a:rPr lang="en-US" altLang="zh-CN" sz="1200" dirty="0" smtClean="0">
                <a:ea typeface="宋体" panose="02010600030101010101" pitchFamily="2" charset="-122"/>
              </a:rPr>
              <a:t>EDK</a:t>
            </a:r>
            <a:r>
              <a:rPr lang="zh-CN" altLang="en-US" sz="1200" dirty="0" smtClean="0">
                <a:ea typeface="宋体" panose="02010600030101010101" pitchFamily="2" charset="-122"/>
              </a:rPr>
              <a:t>标准模块</a:t>
            </a:r>
            <a:endParaRPr lang="en-US" altLang="zh-CN" sz="1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600" b="1" dirty="0" smtClean="0">
                <a:ea typeface="宋体" panose="02010600030101010101" pitchFamily="2" charset="-122"/>
              </a:rPr>
              <a:t>  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1" y="1332032"/>
            <a:ext cx="50577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EDK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(</a:t>
            </a:r>
            <a:r>
              <a:rPr lang="zh-CN" altLang="en-US" dirty="0" smtClean="0"/>
              <a:t>安装</a:t>
            </a:r>
            <a:r>
              <a:rPr lang="en-US" altLang="zh-CN" dirty="0" smtClean="0"/>
              <a:t>/</a:t>
            </a:r>
            <a:r>
              <a:rPr lang="zh-CN" altLang="en-US" dirty="0" smtClean="0"/>
              <a:t>代码下载</a:t>
            </a:r>
            <a:r>
              <a:rPr lang="en-US" altLang="zh-CN" dirty="0" smtClean="0"/>
              <a:t>/</a:t>
            </a:r>
            <a:r>
              <a:rPr lang="zh-CN" altLang="en-US" dirty="0" smtClean="0"/>
              <a:t>编译工具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zh-CN" altLang="en-US" dirty="0" smtClean="0"/>
              <a:t>代码编译</a:t>
            </a:r>
            <a:r>
              <a:rPr lang="en-US" altLang="zh-CN" dirty="0" smtClean="0"/>
              <a:t>(</a:t>
            </a:r>
            <a:r>
              <a:rPr lang="zh-CN" altLang="en-US" dirty="0" smtClean="0"/>
              <a:t>项目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3"/>
          </p:nvPr>
        </p:nvSpPr>
        <p:spPr>
          <a:xfrm>
            <a:off x="1988879" y="3895412"/>
            <a:ext cx="5418160" cy="405125"/>
          </a:xfrm>
        </p:spPr>
        <p:txBody>
          <a:bodyPr/>
          <a:lstStyle/>
          <a:p>
            <a:r>
              <a:rPr lang="zh-CN" altLang="en-US" dirty="0" smtClean="0"/>
              <a:t>编译流程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4"/>
          </p:nvPr>
        </p:nvSpPr>
        <p:spPr>
          <a:xfrm>
            <a:off x="1988879" y="2448503"/>
            <a:ext cx="5418160" cy="405125"/>
          </a:xfrm>
        </p:spPr>
        <p:txBody>
          <a:bodyPr/>
          <a:lstStyle/>
          <a:p>
            <a:r>
              <a:rPr lang="en-US" altLang="zh-CN" dirty="0" smtClean="0"/>
              <a:t>DSC/FDF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5"/>
          </p:nvPr>
        </p:nvSpPr>
        <p:spPr>
          <a:xfrm>
            <a:off x="1988879" y="2923389"/>
            <a:ext cx="5418160" cy="405125"/>
          </a:xfrm>
        </p:spPr>
        <p:txBody>
          <a:bodyPr/>
          <a:lstStyle/>
          <a:p>
            <a:r>
              <a:rPr lang="en-US" altLang="zh-CN" dirty="0" smtClean="0"/>
              <a:t>INF/DEC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16"/>
          </p:nvPr>
        </p:nvSpPr>
        <p:spPr>
          <a:xfrm>
            <a:off x="1988879" y="3398272"/>
            <a:ext cx="5418160" cy="405125"/>
          </a:xfrm>
        </p:spPr>
        <p:txBody>
          <a:bodyPr/>
          <a:lstStyle/>
          <a:p>
            <a:r>
              <a:rPr lang="en-US" altLang="zh-CN" dirty="0" smtClean="0"/>
              <a:t>UNI/VFR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 rot="5400000">
            <a:off x="1697700" y="1596343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1697700" y="3516593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1697700" y="2070919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1697700" y="4014657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1697700" y="2567439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1697700" y="304201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rgbClr val="ECC7C8"/>
              </a:gs>
              <a:gs pos="38000">
                <a:srgbClr val="D88E91"/>
              </a:gs>
              <a:gs pos="22000">
                <a:srgbClr val="B01D23"/>
              </a:gs>
              <a:gs pos="47000">
                <a:schemeClr val="bg1"/>
              </a:gs>
              <a:gs pos="77000">
                <a:srgbClr val="B01D2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8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6 [</a:t>
            </a:r>
            <a:r>
              <a:rPr lang="en-US" altLang="zh-CN" sz="1600" b="1" dirty="0" err="1" smtClean="0"/>
              <a:t>LibraryClasses</a:t>
            </a:r>
            <a:r>
              <a:rPr lang="en-US" altLang="zh-CN" sz="1600" dirty="0" smtClean="0">
                <a:ea typeface="宋体" panose="02010600030101010101" pitchFamily="2" charset="-122"/>
              </a:rPr>
              <a:t>] </a:t>
            </a:r>
            <a:r>
              <a:rPr lang="en-US" altLang="zh-CN" sz="1600" dirty="0" smtClean="0">
                <a:ea typeface="宋体" panose="02010600030101010101" pitchFamily="2" charset="-122"/>
              </a:rPr>
              <a:t>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200" dirty="0" smtClean="0"/>
              <a:t>   </a:t>
            </a:r>
            <a:r>
              <a:rPr lang="en-US" altLang="zh-CN" sz="1200" dirty="0" smtClean="0"/>
              <a:t>--</a:t>
            </a:r>
            <a:r>
              <a:rPr lang="zh-CN" altLang="en-US" sz="1200" dirty="0" smtClean="0"/>
              <a:t>定义</a:t>
            </a:r>
            <a:r>
              <a:rPr lang="zh-CN" altLang="en-US" sz="1200" dirty="0"/>
              <a:t>了库的名字和库 </a:t>
            </a:r>
            <a:r>
              <a:rPr lang="en-US" altLang="zh-CN" sz="1200" dirty="0"/>
              <a:t>.</a:t>
            </a:r>
            <a:r>
              <a:rPr lang="en-US" altLang="zh-CN" sz="1200" dirty="0" err="1"/>
              <a:t>inf</a:t>
            </a:r>
            <a:r>
              <a:rPr lang="en-US" altLang="zh-CN" sz="1200" dirty="0"/>
              <a:t> </a:t>
            </a:r>
            <a:r>
              <a:rPr lang="zh-CN" altLang="en-US" sz="1200" dirty="0"/>
              <a:t>文件的</a:t>
            </a:r>
            <a:r>
              <a:rPr lang="zh-CN" altLang="en-US" sz="1200" dirty="0" smtClean="0"/>
              <a:t>路径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b="1" dirty="0" smtClean="0"/>
              <a:t>格式：</a:t>
            </a:r>
            <a:endParaRPr lang="en-US" altLang="zh-CN" sz="1200" b="1" dirty="0"/>
          </a:p>
          <a:p>
            <a:pPr marL="0" indent="0">
              <a:buNone/>
            </a:pPr>
            <a:r>
              <a:rPr lang="en-US" altLang="zh-CN" sz="1200" b="1" dirty="0" smtClean="0"/>
              <a:t> </a:t>
            </a:r>
            <a:r>
              <a:rPr lang="en-US" altLang="zh-CN" sz="1200" dirty="0"/>
              <a:t>[</a:t>
            </a:r>
            <a:r>
              <a:rPr lang="en-US" altLang="zh-CN" sz="1200" dirty="0" err="1"/>
              <a:t>LibararyClasses</a:t>
            </a:r>
            <a:r>
              <a:rPr lang="en-US" altLang="zh-CN" sz="1200" dirty="0"/>
              <a:t>.$(</a:t>
            </a:r>
            <a:r>
              <a:rPr lang="en-US" altLang="zh-CN" sz="1200" dirty="0">
                <a:solidFill>
                  <a:srgbClr val="FF0000"/>
                </a:solidFill>
              </a:rPr>
              <a:t>Arch</a:t>
            </a:r>
            <a:r>
              <a:rPr lang="en-US" altLang="zh-CN" sz="1200" dirty="0"/>
              <a:t>).$(</a:t>
            </a:r>
            <a:r>
              <a:rPr lang="en-US" altLang="zh-CN" sz="1200" dirty="0">
                <a:solidFill>
                  <a:srgbClr val="FF0000"/>
                </a:solidFill>
              </a:rPr>
              <a:t>MODULE_TYPE</a:t>
            </a:r>
            <a:r>
              <a:rPr lang="en-US" altLang="zh-CN" sz="1200" dirty="0" smtClean="0"/>
              <a:t>)]                        </a:t>
            </a:r>
            <a:endParaRPr lang="en-US" altLang="zh-CN" sz="1200" b="1" dirty="0" smtClean="0"/>
          </a:p>
          <a:p>
            <a:pPr marL="0" indent="0">
              <a:buNone/>
            </a:pPr>
            <a:r>
              <a:rPr lang="en-US" altLang="zh-CN" sz="1200" b="1" dirty="0" smtClean="0"/>
              <a:t> </a:t>
            </a:r>
            <a:r>
              <a:rPr lang="en-US" altLang="zh-CN" sz="1200" dirty="0" err="1"/>
              <a:t>LibraryName</a:t>
            </a:r>
            <a:r>
              <a:rPr lang="en-US" altLang="zh-CN" sz="1200" dirty="0"/>
              <a:t> | path/LibraryName.inf</a:t>
            </a:r>
            <a:endParaRPr lang="en-US" altLang="zh-CN" sz="1200" b="1" dirty="0"/>
          </a:p>
          <a:p>
            <a:pPr marL="0" indent="0">
              <a:buNone/>
            </a:pPr>
            <a:r>
              <a:rPr lang="zh-CN" altLang="en-US" sz="1200" b="1" dirty="0" smtClean="0"/>
              <a:t>规则：</a:t>
            </a:r>
            <a:endParaRPr lang="en-US" altLang="zh-CN" sz="1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8" y="2332841"/>
            <a:ext cx="6982097" cy="2543987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42063" y="1454787"/>
            <a:ext cx="570352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$Arch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-apple-system"/>
              </a:rPr>
              <a:t> 表示体系结构，可以是下列值之一：IA32、X64、IPF、EBC、ARM、common</a:t>
            </a:r>
            <a:endParaRPr kumimoji="0" lang="zh-CN" altLang="zh-CN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42063" y="1647593"/>
            <a:ext cx="5070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34" charset="-122"/>
                <a:ea typeface="&amp;quot"/>
              </a:rPr>
              <a:t>$</a:t>
            </a:r>
            <a:r>
              <a:rPr lang="zh-CN" altLang="zh-CN" sz="800" dirty="0">
                <a:solidFill>
                  <a:srgbClr val="C7254E"/>
                </a:solidFill>
                <a:latin typeface="Consolas" panose="020B0609020204030204" pitchFamily="49" charset="0"/>
              </a:rPr>
              <a:t>MODULE_TYPE 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-apple-system"/>
              </a:rPr>
              <a:t>表示模块的类别，</a:t>
            </a:r>
            <a:r>
              <a: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-apple-system"/>
              </a:rPr>
              <a:t>支持以下模块类型：</a:t>
            </a:r>
            <a:endParaRPr kumimoji="0" lang="en-US" altLang="zh-CN" sz="8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-apple-system"/>
              </a:rPr>
              <a:t>SEC、PEI_CORE、PEIM、DXE_CORE、DXE_SAL_DRIVER、BASE、DXE_SMM_DRIVER、DXE_DRIVER、</a:t>
            </a:r>
            <a:endParaRPr kumimoji="0" lang="en-US" altLang="zh-CN" sz="8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-apple-system"/>
              </a:rPr>
              <a:t>DXE_RUNTIME_DRIVER、UEFI_DRIVER、UEFI_APPLICATION、USER_DEFINED</a:t>
            </a:r>
            <a:endParaRPr kumimoji="0" lang="zh-CN" altLang="zh-CN" sz="8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7 [</a:t>
            </a:r>
            <a:r>
              <a:rPr lang="en-US" altLang="zh-CN" sz="1600" b="1" dirty="0" smtClean="0"/>
              <a:t>Components</a:t>
            </a:r>
            <a:r>
              <a:rPr lang="en-US" altLang="zh-CN" sz="1600" dirty="0" smtClean="0">
                <a:ea typeface="宋体" panose="02010600030101010101" pitchFamily="2" charset="-122"/>
              </a:rPr>
              <a:t>] </a:t>
            </a:r>
            <a:r>
              <a:rPr lang="en-US" altLang="zh-CN" sz="1600" dirty="0" smtClean="0">
                <a:ea typeface="宋体" panose="02010600030101010101" pitchFamily="2" charset="-122"/>
              </a:rPr>
              <a:t>Section </a:t>
            </a:r>
            <a:r>
              <a:rPr lang="en-US" altLang="zh-CN" sz="1600" dirty="0" smtClean="0">
                <a:ea typeface="宋体" panose="02010600030101010101" pitchFamily="2" charset="-122"/>
              </a:rPr>
              <a:t>(</a:t>
            </a:r>
            <a:r>
              <a:rPr lang="en-US" altLang="zh-CN" sz="1600" dirty="0" smtClean="0"/>
              <a:t>required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200" dirty="0">
                <a:ea typeface="宋体" panose="02010600030101010101" pitchFamily="2" charset="-122"/>
              </a:rPr>
              <a:t> </a:t>
            </a:r>
            <a:r>
              <a:rPr lang="en-US" altLang="zh-CN" sz="1200" dirty="0" smtClean="0">
                <a:ea typeface="宋体" panose="02010600030101010101" pitchFamily="2" charset="-122"/>
              </a:rPr>
              <a:t> --</a:t>
            </a:r>
            <a:r>
              <a:rPr lang="zh-CN" altLang="en-US" sz="1200" dirty="0" smtClean="0">
                <a:ea typeface="宋体" panose="02010600030101010101" pitchFamily="2" charset="-122"/>
              </a:rPr>
              <a:t>模块编译生成</a:t>
            </a:r>
            <a:r>
              <a:rPr lang="en-US" altLang="zh-CN" sz="1200" dirty="0" smtClean="0">
                <a:ea typeface="宋体" panose="02010600030101010101" pitchFamily="2" charset="-122"/>
              </a:rPr>
              <a:t>.</a:t>
            </a:r>
            <a:r>
              <a:rPr lang="en-US" altLang="zh-CN" sz="1200" dirty="0" err="1" smtClean="0">
                <a:ea typeface="宋体" panose="02010600030101010101" pitchFamily="2" charset="-122"/>
              </a:rPr>
              <a:t>efi</a:t>
            </a:r>
            <a:r>
              <a:rPr lang="zh-CN" altLang="en-US" sz="1200" dirty="0" smtClean="0">
                <a:ea typeface="宋体" panose="02010600030101010101" pitchFamily="2" charset="-122"/>
              </a:rPr>
              <a:t>文件</a:t>
            </a:r>
            <a:endParaRPr lang="en-US" altLang="zh-CN" sz="1200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</a:t>
            </a:r>
            <a:r>
              <a:rPr lang="en-US" altLang="zh-CN" sz="1200" dirty="0">
                <a:ea typeface="宋体" panose="02010600030101010101" pitchFamily="2" charset="-122"/>
              </a:rPr>
              <a:t>--</a:t>
            </a:r>
            <a:r>
              <a:rPr lang="zh-CN" altLang="en-US" sz="1200" dirty="0">
                <a:ea typeface="宋体" panose="02010600030101010101" pitchFamily="2" charset="-122"/>
              </a:rPr>
              <a:t>存放相对路径的</a:t>
            </a:r>
            <a:r>
              <a:rPr lang="zh-CN" altLang="en-US" sz="1200" dirty="0" smtClean="0">
                <a:ea typeface="宋体" panose="02010600030101010101" pitchFamily="2" charset="-122"/>
              </a:rPr>
              <a:t>模块 </a:t>
            </a:r>
            <a:r>
              <a:rPr lang="en-US" altLang="zh-CN" sz="1200" dirty="0" err="1" smtClean="0">
                <a:ea typeface="宋体" panose="02010600030101010101" pitchFamily="2" charset="-122"/>
              </a:rPr>
              <a:t>inf</a:t>
            </a:r>
            <a:r>
              <a:rPr lang="en-US" altLang="zh-CN" sz="1200" dirty="0" smtClean="0"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ea typeface="宋体" panose="02010600030101010101" pitchFamily="2" charset="-122"/>
              </a:rPr>
              <a:t>文件</a:t>
            </a:r>
            <a:endParaRPr lang="en-US" altLang="zh-CN" sz="12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 dirty="0"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ea typeface="宋体" panose="02010600030101010101" pitchFamily="2" charset="-122"/>
              </a:rPr>
              <a:t> --</a:t>
            </a:r>
            <a:r>
              <a:rPr lang="zh-CN" altLang="en-US" sz="1200" dirty="0">
                <a:ea typeface="宋体" panose="02010600030101010101" pitchFamily="2" charset="-122"/>
              </a:rPr>
              <a:t>可以嵌套 </a:t>
            </a:r>
            <a:r>
              <a:rPr lang="en-US" altLang="zh-CN" sz="1200" dirty="0" err="1" smtClean="0">
                <a:ea typeface="宋体" panose="02010600030101010101" pitchFamily="2" charset="-122"/>
              </a:rPr>
              <a:t>LibraryClasses</a:t>
            </a:r>
            <a:r>
              <a:rPr lang="en-US" altLang="zh-CN" sz="1200" dirty="0" smtClean="0">
                <a:ea typeface="宋体" panose="02010600030101010101" pitchFamily="2" charset="-122"/>
              </a:rPr>
              <a:t>/</a:t>
            </a:r>
            <a:r>
              <a:rPr lang="en-US" altLang="zh-CN" sz="1200" dirty="0" err="1" smtClean="0">
                <a:ea typeface="宋体" panose="02010600030101010101" pitchFamily="2" charset="-122"/>
              </a:rPr>
              <a:t>Pcd</a:t>
            </a:r>
            <a:r>
              <a:rPr lang="zh-CN" altLang="en-US" sz="1200" dirty="0" smtClean="0">
                <a:ea typeface="宋体" panose="02010600030101010101" pitchFamily="2" charset="-122"/>
              </a:rPr>
              <a:t>*</a:t>
            </a:r>
            <a:r>
              <a:rPr lang="en-US" altLang="zh-CN" sz="1200" dirty="0" smtClean="0"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ea typeface="宋体" panose="02010600030101010101" pitchFamily="2" charset="-122"/>
              </a:rPr>
              <a:t>BuildOptions</a:t>
            </a:r>
            <a:r>
              <a:rPr lang="zh-CN" altLang="en-US" sz="1200" dirty="0">
                <a:ea typeface="宋体" panose="02010600030101010101" pitchFamily="2" charset="-122"/>
              </a:rPr>
              <a:t>等</a:t>
            </a:r>
            <a:endParaRPr lang="en-US" altLang="zh-CN" sz="1200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3" y="2338252"/>
            <a:ext cx="4831374" cy="895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3" y="3364105"/>
            <a:ext cx="4831374" cy="1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8.[</a:t>
            </a:r>
            <a:r>
              <a:rPr lang="en-US" altLang="zh-CN" sz="1600" b="1" dirty="0" smtClean="0"/>
              <a:t>PCD</a:t>
            </a:r>
            <a:r>
              <a:rPr lang="en-US" altLang="zh-CN" sz="1600" dirty="0" smtClean="0">
                <a:ea typeface="宋体" panose="02010600030101010101" pitchFamily="2" charset="-122"/>
              </a:rPr>
              <a:t>] </a:t>
            </a:r>
            <a:r>
              <a:rPr lang="en-US" altLang="zh-CN" sz="1600" dirty="0" smtClean="0">
                <a:ea typeface="宋体" panose="02010600030101010101" pitchFamily="2" charset="-122"/>
              </a:rPr>
              <a:t>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200" dirty="0" smtClean="0"/>
              <a:t>   </a:t>
            </a:r>
            <a:r>
              <a:rPr lang="en-US" altLang="zh-CN" sz="1200" dirty="0" smtClean="0"/>
              <a:t>--</a:t>
            </a:r>
            <a:r>
              <a:rPr lang="zh-CN" altLang="en-US" sz="1200" dirty="0" smtClean="0"/>
              <a:t>定义</a:t>
            </a:r>
            <a:r>
              <a:rPr lang="zh-CN" altLang="en-US" sz="1200" dirty="0"/>
              <a:t>平台配置数据</a:t>
            </a:r>
            <a:r>
              <a:rPr lang="zh-CN" altLang="en-US" sz="1200" dirty="0" smtClean="0"/>
              <a:t>，在</a:t>
            </a:r>
            <a:r>
              <a:rPr lang="zh-CN" altLang="en-US" sz="1200" dirty="0"/>
              <a:t>不改动 </a:t>
            </a:r>
            <a:r>
              <a:rPr lang="en-US" altLang="zh-CN" sz="1200" dirty="0"/>
              <a:t>.</a:t>
            </a:r>
            <a:r>
              <a:rPr lang="en-US" altLang="zh-CN" sz="1200" dirty="0" err="1"/>
              <a:t>inf</a:t>
            </a:r>
            <a:r>
              <a:rPr lang="en-US" altLang="zh-CN" sz="1200" dirty="0"/>
              <a:t> </a:t>
            </a:r>
            <a:r>
              <a:rPr lang="zh-CN" altLang="en-US" sz="1200" dirty="0"/>
              <a:t>文件和源文件的情况下完成对平台的</a:t>
            </a:r>
            <a:r>
              <a:rPr lang="zh-CN" altLang="en-US" sz="1200" dirty="0" smtClean="0"/>
              <a:t>配置</a:t>
            </a:r>
            <a:r>
              <a:rPr lang="en-US" altLang="zh-CN" sz="1200" dirty="0" smtClean="0"/>
              <a:t>(Override)</a:t>
            </a:r>
          </a:p>
          <a:p>
            <a:pPr marL="0" indent="0">
              <a:buNone/>
            </a:pPr>
            <a:r>
              <a:rPr lang="en-US" altLang="zh-CN" sz="1200" b="1" dirty="0"/>
              <a:t> </a:t>
            </a:r>
            <a:r>
              <a:rPr lang="en-US" altLang="zh-CN" sz="1200" b="1" dirty="0" smtClean="0"/>
              <a:t>  </a:t>
            </a:r>
            <a:r>
              <a:rPr lang="en-US" altLang="zh-CN" sz="1200" dirty="0"/>
              <a:t>--</a:t>
            </a:r>
            <a:r>
              <a:rPr lang="zh-CN" altLang="en-US" sz="1200" dirty="0"/>
              <a:t>需要在</a:t>
            </a:r>
            <a:r>
              <a:rPr lang="en-US" altLang="zh-CN" sz="1200" dirty="0"/>
              <a:t>DEC</a:t>
            </a:r>
            <a:r>
              <a:rPr lang="zh-CN" altLang="en-US" sz="1200" dirty="0"/>
              <a:t>文件中提前定义声明</a:t>
            </a:r>
            <a:endParaRPr lang="en-US" altLang="zh-CN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7" y="1703484"/>
            <a:ext cx="5055325" cy="17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DSC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sz="1600" dirty="0" smtClean="0">
                <a:ea typeface="宋体" panose="02010600030101010101" pitchFamily="2" charset="-122"/>
              </a:rPr>
              <a:t>9.[</a:t>
            </a:r>
            <a:r>
              <a:rPr lang="en-US" altLang="zh-CN" sz="1600" b="1" dirty="0" err="1" smtClean="0"/>
              <a:t>UserExtensions</a:t>
            </a:r>
            <a:r>
              <a:rPr lang="en-US" altLang="zh-CN" sz="1600" dirty="0" smtClean="0">
                <a:ea typeface="宋体" panose="02010600030101010101" pitchFamily="2" charset="-122"/>
              </a:rPr>
              <a:t>] </a:t>
            </a:r>
            <a:r>
              <a:rPr lang="en-US" altLang="zh-CN" sz="1600" dirty="0" smtClean="0">
                <a:ea typeface="宋体" panose="02010600030101010101" pitchFamily="2" charset="-122"/>
              </a:rPr>
              <a:t>Section </a:t>
            </a:r>
            <a:r>
              <a:rPr lang="en-US" altLang="zh-CN" sz="1600" dirty="0">
                <a:ea typeface="宋体" panose="02010600030101010101" pitchFamily="2" charset="-122"/>
              </a:rPr>
              <a:t>(</a:t>
            </a:r>
            <a:r>
              <a:rPr lang="en-US" altLang="zh-CN" sz="1600" dirty="0"/>
              <a:t>optional</a:t>
            </a:r>
            <a:r>
              <a:rPr lang="en-US" altLang="zh-CN" sz="1600" dirty="0" smtClean="0"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200" dirty="0" smtClean="0"/>
              <a:t>--</a:t>
            </a:r>
            <a:r>
              <a:rPr lang="zh-CN" altLang="en-US" sz="1200" dirty="0" smtClean="0"/>
              <a:t>用户自定义区域，</a:t>
            </a:r>
            <a:r>
              <a:rPr lang="en-US" altLang="zh-CN" sz="1200" dirty="0" smtClean="0"/>
              <a:t>EDKII </a:t>
            </a:r>
            <a:r>
              <a:rPr lang="zh-CN" altLang="en-US" sz="1200" dirty="0" smtClean="0"/>
              <a:t>编译工具会忽略，用户可以添加工具进行解析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407414"/>
            <a:ext cx="4849235" cy="32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8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FDF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40917" y="630554"/>
            <a:ext cx="8585565" cy="4514534"/>
          </a:xfrm>
        </p:spPr>
        <p:txBody>
          <a:bodyPr/>
          <a:lstStyle/>
          <a:p>
            <a:r>
              <a:rPr lang="en-US" altLang="zh-CN" b="1" dirty="0"/>
              <a:t>Flash Description (FDF) File </a:t>
            </a:r>
            <a:endParaRPr lang="en-US" altLang="zh-CN" b="1" dirty="0" smtClean="0"/>
          </a:p>
          <a:p>
            <a:r>
              <a:rPr lang="en-US" altLang="zh-CN" sz="1200" dirty="0" smtClean="0"/>
              <a:t>  --</a:t>
            </a:r>
            <a:r>
              <a:rPr lang="zh-CN" altLang="en-US" sz="1200" dirty="0" smtClean="0"/>
              <a:t>与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DSC </a:t>
            </a:r>
            <a:r>
              <a:rPr lang="zh-CN" altLang="en-US" sz="1200" dirty="0" smtClean="0"/>
              <a:t>文件中</a:t>
            </a:r>
            <a:r>
              <a:rPr lang="en-US" altLang="zh-CN" sz="1200" dirty="0" smtClean="0"/>
              <a:t>FLASH_DEFINITION</a:t>
            </a:r>
            <a:r>
              <a:rPr lang="zh-CN" altLang="en-US" sz="1200" dirty="0" smtClean="0"/>
              <a:t>匹配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/>
              <a:t> </a:t>
            </a:r>
            <a:r>
              <a:rPr lang="en-US" altLang="zh-CN" sz="1200" b="1" dirty="0" smtClean="0"/>
              <a:t>AMI </a:t>
            </a:r>
            <a:r>
              <a:rPr lang="en-US" altLang="zh-CN" sz="1200" b="1" dirty="0"/>
              <a:t>: 	</a:t>
            </a:r>
            <a:r>
              <a:rPr lang="en-US" altLang="zh-CN" sz="1200" b="1" dirty="0" smtClean="0"/>
              <a:t>Build/</a:t>
            </a:r>
            <a:r>
              <a:rPr lang="en-US" altLang="zh-CN" sz="1200" b="1" dirty="0" err="1" smtClean="0"/>
              <a:t>Platform.fdf</a:t>
            </a:r>
            <a:r>
              <a:rPr lang="en-US" altLang="zh-CN" sz="1200" b="1" dirty="0" smtClean="0"/>
              <a:t>  </a:t>
            </a:r>
            <a:r>
              <a:rPr lang="zh-CN" altLang="en-US" sz="1200" b="1" dirty="0"/>
              <a:t>（</a:t>
            </a:r>
            <a:r>
              <a:rPr lang="en-US" altLang="zh-CN" sz="1200" i="1" dirty="0">
                <a:ea typeface="宋体" panose="02010600030101010101" pitchFamily="2" charset="-122"/>
              </a:rPr>
              <a:t> Generate platform </a:t>
            </a:r>
            <a:r>
              <a:rPr lang="en-US" altLang="zh-CN" sz="1200" i="1" dirty="0" err="1" smtClean="0">
                <a:ea typeface="宋体" panose="02010600030101010101" pitchFamily="2" charset="-122"/>
              </a:rPr>
              <a:t>fdf</a:t>
            </a:r>
            <a:r>
              <a:rPr lang="en-US" altLang="zh-CN" sz="1200" i="1" dirty="0" smtClean="0">
                <a:ea typeface="宋体" panose="02010600030101010101" pitchFamily="2" charset="-122"/>
              </a:rPr>
              <a:t> file </a:t>
            </a:r>
            <a:r>
              <a:rPr lang="en-US" altLang="zh-CN" sz="1200" i="1" dirty="0">
                <a:ea typeface="宋体" panose="02010600030101010101" pitchFamily="2" charset="-122"/>
              </a:rPr>
              <a:t>using information from VEB, CIF, and SDL files </a:t>
            </a:r>
            <a:r>
              <a:rPr lang="zh-CN" altLang="en-US" sz="1200" b="1" dirty="0"/>
              <a:t>）</a:t>
            </a:r>
            <a:endParaRPr lang="en-US" altLang="zh-CN" sz="1200" b="1" dirty="0"/>
          </a:p>
          <a:p>
            <a:pPr marL="0" indent="0">
              <a:buNone/>
            </a:pPr>
            <a:r>
              <a:rPr lang="en-US" altLang="zh-CN" sz="1200" b="1" dirty="0"/>
              <a:t>  </a:t>
            </a:r>
            <a:r>
              <a:rPr lang="en-US" altLang="zh-CN" sz="1200" b="1" dirty="0" smtClean="0"/>
              <a:t>EDKII</a:t>
            </a:r>
            <a:r>
              <a:rPr lang="en-US" altLang="zh-CN" sz="1200" b="1" dirty="0"/>
              <a:t>: 	</a:t>
            </a:r>
            <a:r>
              <a:rPr lang="en-US" altLang="zh-CN" sz="1200" b="1" dirty="0" err="1" smtClean="0"/>
              <a:t>xxxPkg</a:t>
            </a:r>
            <a:r>
              <a:rPr lang="en-US" altLang="zh-CN" sz="1200" b="1" dirty="0" smtClean="0"/>
              <a:t>/</a:t>
            </a:r>
            <a:r>
              <a:rPr lang="en-US" altLang="zh-CN" sz="1200" b="1" dirty="0" err="1" smtClean="0"/>
              <a:t>xxx.fdf</a:t>
            </a:r>
            <a:endParaRPr lang="en-US" altLang="zh-CN" sz="1200" dirty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sz="1200" dirty="0"/>
              <a:t>&lt;EDK_II_FDF&gt; ::=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[&lt;</a:t>
            </a:r>
            <a:r>
              <a:rPr lang="en-US" altLang="zh-CN" sz="1200" dirty="0"/>
              <a:t>Header&gt;]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[&lt;</a:t>
            </a:r>
            <a:r>
              <a:rPr lang="en-US" altLang="zh-CN" sz="1200" dirty="0"/>
              <a:t>Defines&gt;]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/>
              <a:t>FD</a:t>
            </a:r>
            <a:r>
              <a:rPr lang="en-US" altLang="zh-CN" sz="1200" dirty="0" smtClean="0"/>
              <a:t>&gt;*</a:t>
            </a:r>
          </a:p>
          <a:p>
            <a:pPr marL="0" indent="0">
              <a:buNone/>
            </a:pPr>
            <a:r>
              <a:rPr lang="en-US" altLang="zh-CN" sz="1200" dirty="0" smtClean="0"/>
              <a:t> </a:t>
            </a:r>
            <a:r>
              <a:rPr lang="en-US" altLang="zh-CN" sz="1200" dirty="0"/>
              <a:t>&lt;FV&gt;*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/>
              <a:t>Capsule&gt;*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 err="1"/>
              <a:t>FmpPayload</a:t>
            </a:r>
            <a:r>
              <a:rPr lang="en-US" altLang="zh-CN" sz="1200" dirty="0"/>
              <a:t>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/>
              <a:t>VTF&gt;*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/>
              <a:t>Rules&gt;*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 err="1"/>
              <a:t>OptionRom</a:t>
            </a:r>
            <a:r>
              <a:rPr lang="en-US" altLang="zh-CN" sz="1200" dirty="0"/>
              <a:t>&gt;*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 err="1"/>
              <a:t>UserExtensions</a:t>
            </a:r>
            <a:r>
              <a:rPr lang="en-US" altLang="zh-CN" sz="1200" dirty="0"/>
              <a:t>&gt;*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5915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FDF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8" y="922207"/>
            <a:ext cx="4311364" cy="2003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6" y="3059623"/>
            <a:ext cx="3788975" cy="20562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42" y="921880"/>
            <a:ext cx="4194490" cy="1950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442" y="2917003"/>
            <a:ext cx="3259182" cy="21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2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b="1" dirty="0"/>
              <a:t>[Defines] Sections </a:t>
            </a:r>
            <a:r>
              <a:rPr lang="en-US" altLang="zh-CN" dirty="0"/>
              <a:t>(</a:t>
            </a:r>
            <a:r>
              <a:rPr lang="en-US" altLang="zh-CN" dirty="0" smtClean="0"/>
              <a:t>optional)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sz="1200" dirty="0" smtClean="0"/>
              <a:t>  --</a:t>
            </a:r>
            <a:r>
              <a:rPr lang="zh-CN" altLang="en-US" sz="1200" dirty="0" smtClean="0"/>
              <a:t>定义</a:t>
            </a:r>
            <a:r>
              <a:rPr lang="en-US" altLang="zh-CN" sz="1200" dirty="0" err="1" smtClean="0"/>
              <a:t>fdf</a:t>
            </a:r>
            <a:r>
              <a:rPr lang="zh-CN" altLang="en-US" sz="1200" dirty="0" smtClean="0"/>
              <a:t>文件版本，定义</a:t>
            </a:r>
            <a:r>
              <a:rPr lang="en-US" altLang="zh-CN" sz="1200" dirty="0" smtClean="0"/>
              <a:t>PCD</a:t>
            </a:r>
            <a:r>
              <a:rPr lang="zh-CN" altLang="en-US" sz="1200" dirty="0" smtClean="0"/>
              <a:t>值，变量预定义等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2" y="1586298"/>
            <a:ext cx="4145992" cy="14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b="1" dirty="0" smtClean="0"/>
              <a:t>[FD] </a:t>
            </a:r>
            <a:r>
              <a:rPr lang="en-US" altLang="zh-CN" dirty="0"/>
              <a:t>Sections (</a:t>
            </a:r>
            <a:r>
              <a:rPr lang="en-US" altLang="zh-CN" dirty="0" smtClean="0"/>
              <a:t>required)</a:t>
            </a:r>
          </a:p>
          <a:p>
            <a:endParaRPr lang="en-US" altLang="zh-CN" dirty="0"/>
          </a:p>
          <a:p>
            <a:r>
              <a:rPr lang="en-US" altLang="zh-CN" dirty="0" smtClean="0"/>
              <a:t>Build</a:t>
            </a:r>
            <a:r>
              <a:rPr lang="zh-CN" altLang="en-US" dirty="0" smtClean="0"/>
              <a:t>工具根据</a:t>
            </a:r>
            <a:r>
              <a:rPr lang="en-US" altLang="zh-CN" dirty="0" smtClean="0"/>
              <a:t>FD</a:t>
            </a:r>
            <a:r>
              <a:rPr lang="zh-CN" altLang="en-US" dirty="0" smtClean="0"/>
              <a:t>名称生成对应的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fd</a:t>
            </a:r>
            <a:r>
              <a:rPr lang="zh-CN" altLang="en-US" dirty="0" smtClean="0"/>
              <a:t>文件，可以有一个或多个</a:t>
            </a:r>
            <a:r>
              <a:rPr lang="en-US" altLang="zh-CN" dirty="0" smtClean="0"/>
              <a:t>FD</a:t>
            </a:r>
            <a:r>
              <a:rPr lang="zh-CN" altLang="en-US" dirty="0" smtClean="0"/>
              <a:t>区域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sz="1200" dirty="0" smtClean="0"/>
              <a:t>    $(</a:t>
            </a:r>
            <a:r>
              <a:rPr lang="en-US" altLang="zh-CN" sz="1200" dirty="0"/>
              <a:t>OUTPUT_DIRECTORY)/$(TARGET)_$(TAGNAME)/FV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FDF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108658"/>
            <a:ext cx="4743404" cy="21569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36" y="2093081"/>
            <a:ext cx="3596209" cy="10940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07373" y="3527767"/>
            <a:ext cx="2590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Verdana" panose="020B0604030504040204" pitchFamily="34" charset="0"/>
              </a:rPr>
              <a:t>FD TOKEN </a:t>
            </a:r>
            <a:endParaRPr lang="en-US" altLang="zh-CN" sz="12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200" dirty="0"/>
              <a:t>FD </a:t>
            </a:r>
            <a:r>
              <a:rPr lang="en-US" altLang="zh-CN" sz="1200" dirty="0" smtClean="0"/>
              <a:t>DEFINE</a:t>
            </a:r>
          </a:p>
          <a:p>
            <a:r>
              <a:rPr lang="en-US" altLang="zh-CN" sz="1200" dirty="0"/>
              <a:t>FD </a:t>
            </a:r>
            <a:r>
              <a:rPr lang="en-US" altLang="zh-CN" sz="1200" dirty="0" smtClean="0"/>
              <a:t>SET</a:t>
            </a:r>
          </a:p>
          <a:p>
            <a:r>
              <a:rPr lang="en-US" altLang="zh-CN" sz="1200" dirty="0"/>
              <a:t>FD </a:t>
            </a:r>
            <a:r>
              <a:rPr lang="en-US" altLang="zh-CN" sz="1200" dirty="0" smtClean="0"/>
              <a:t>Region(</a:t>
            </a:r>
            <a:r>
              <a:rPr lang="zh-CN" altLang="en-US" sz="1200" dirty="0" smtClean="0"/>
              <a:t>定义存放</a:t>
            </a:r>
            <a:r>
              <a:rPr lang="en-US" altLang="zh-CN" sz="1200" dirty="0" smtClean="0"/>
              <a:t>layout</a:t>
            </a:r>
            <a:r>
              <a:rPr lang="zh-CN" altLang="en-US" sz="1200" dirty="0" smtClean="0"/>
              <a:t>及内容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489166" y="3187153"/>
            <a:ext cx="4206240" cy="45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319349" y="3860074"/>
            <a:ext cx="4317831" cy="32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12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b="1" dirty="0" smtClean="0"/>
              <a:t>[FV] Sections</a:t>
            </a:r>
            <a:r>
              <a:rPr lang="en-US" altLang="zh-CN" dirty="0"/>
              <a:t>(required)</a:t>
            </a:r>
          </a:p>
          <a:p>
            <a:pPr marL="0" indent="0">
              <a:buNone/>
            </a:pPr>
            <a:r>
              <a:rPr lang="en-US" altLang="zh-CN" b="1" dirty="0" smtClean="0"/>
              <a:t>   --</a:t>
            </a:r>
            <a:r>
              <a:rPr lang="zh-CN" altLang="en-US" sz="1200" dirty="0" smtClean="0"/>
              <a:t>每个</a:t>
            </a:r>
            <a:r>
              <a:rPr lang="en-US" altLang="zh-CN" sz="1200" dirty="0" smtClean="0"/>
              <a:t>FDF</a:t>
            </a:r>
            <a:r>
              <a:rPr lang="zh-CN" altLang="en-US" sz="1200" dirty="0" smtClean="0"/>
              <a:t>有一个或者多个</a:t>
            </a:r>
            <a:r>
              <a:rPr lang="en-US" altLang="zh-CN" sz="1200" dirty="0" smtClean="0"/>
              <a:t>FV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--FV section</a:t>
            </a:r>
            <a:r>
              <a:rPr lang="zh-CN" altLang="en-US" sz="1200" dirty="0" smtClean="0"/>
              <a:t>中的</a:t>
            </a:r>
            <a:r>
              <a:rPr lang="en-US" altLang="zh-CN" sz="1200" dirty="0" err="1" smtClean="0"/>
              <a:t>inf</a:t>
            </a:r>
            <a:r>
              <a:rPr lang="zh-CN" altLang="en-US" sz="1200" dirty="0" smtClean="0"/>
              <a:t>模块最终会编译到对应的</a:t>
            </a:r>
            <a:r>
              <a:rPr lang="en-US" altLang="zh-CN" sz="1200" dirty="0" smtClean="0"/>
              <a:t>FV</a:t>
            </a:r>
            <a:r>
              <a:rPr lang="zh-CN" altLang="en-US" sz="1200" dirty="0" smtClean="0"/>
              <a:t>中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--FV</a:t>
            </a:r>
            <a:r>
              <a:rPr lang="zh-CN" altLang="en-US" sz="1200" dirty="0" smtClean="0"/>
              <a:t>需要与</a:t>
            </a:r>
            <a:r>
              <a:rPr lang="en-US" altLang="zh-CN" sz="1200" dirty="0" smtClean="0"/>
              <a:t>FD</a:t>
            </a:r>
            <a:r>
              <a:rPr lang="zh-CN" altLang="en-US" sz="1200" dirty="0" smtClean="0"/>
              <a:t>中</a:t>
            </a:r>
            <a:r>
              <a:rPr lang="en-US" altLang="zh-CN" sz="1200" dirty="0" smtClean="0"/>
              <a:t>FD Region</a:t>
            </a:r>
            <a:r>
              <a:rPr lang="zh-CN" altLang="en-US" sz="1200" dirty="0"/>
              <a:t>对应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FDF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97" y="904875"/>
            <a:ext cx="4921110" cy="4104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30" y="2780828"/>
            <a:ext cx="3444218" cy="14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57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b="1" dirty="0" smtClean="0"/>
              <a:t>[Rules] Sections</a:t>
            </a:r>
            <a:r>
              <a:rPr lang="en-US" altLang="zh-CN" dirty="0"/>
              <a:t>(optional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altLang="zh-CN" b="1" dirty="0" smtClean="0"/>
              <a:t>    </a:t>
            </a:r>
            <a:r>
              <a:rPr lang="en-US" altLang="zh-CN" sz="1200" dirty="0" smtClean="0"/>
              <a:t>--</a:t>
            </a:r>
            <a:r>
              <a:rPr lang="zh-CN" altLang="en-US" sz="1200" dirty="0"/>
              <a:t>定义编译模块输入输出规则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 smtClean="0"/>
              <a:t>   -- </a:t>
            </a:r>
            <a:r>
              <a:rPr lang="zh-CN" altLang="en-US" sz="1200" dirty="0" smtClean="0"/>
              <a:t>可以对单独的模块做</a:t>
            </a:r>
            <a:r>
              <a:rPr lang="en-US" altLang="zh-CN" sz="1200" dirty="0" err="1" smtClean="0"/>
              <a:t>RuleOverride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-- SEC/PEI</a:t>
            </a:r>
            <a:r>
              <a:rPr lang="zh-CN" altLang="en-US" sz="1200" dirty="0" smtClean="0"/>
              <a:t>模块及直接包的</a:t>
            </a:r>
            <a:r>
              <a:rPr lang="en-US" altLang="zh-CN" sz="1200" dirty="0" smtClean="0"/>
              <a:t>bin</a:t>
            </a:r>
            <a:r>
              <a:rPr lang="zh-CN" altLang="en-US" sz="1200" dirty="0" smtClean="0"/>
              <a:t>文件等不需要压缩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FDF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762" y="904875"/>
            <a:ext cx="4509206" cy="35860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8" y="2780828"/>
            <a:ext cx="4294324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EDK</a:t>
            </a:r>
            <a:r>
              <a:rPr lang="zh-CN" altLang="en-US" dirty="0" smtClean="0"/>
              <a:t>环境安装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zh-CN" dirty="0"/>
              <a:t>安装</a:t>
            </a:r>
            <a:r>
              <a:rPr lang="en-US" altLang="zh-CN" dirty="0" smtClean="0"/>
              <a:t>VS2015(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EWDK)</a:t>
            </a:r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JAVA(JRE/JDK)</a:t>
            </a:r>
          </a:p>
          <a:p>
            <a:r>
              <a:rPr lang="zh-CN" altLang="en-US" dirty="0" smtClean="0"/>
              <a:t>安装</a:t>
            </a:r>
            <a:r>
              <a:rPr lang="en-US" altLang="zh-CN" dirty="0"/>
              <a:t>Python27 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cygwin64</a:t>
            </a:r>
          </a:p>
          <a:p>
            <a:r>
              <a:rPr lang="en-US" altLang="zh-CN" dirty="0" smtClean="0"/>
              <a:t>IASL </a:t>
            </a:r>
            <a:r>
              <a:rPr lang="zh-CN" altLang="en-US" dirty="0" smtClean="0"/>
              <a:t>编译工具</a:t>
            </a:r>
            <a:endParaRPr lang="en-US" altLang="zh-CN" dirty="0" smtClean="0"/>
          </a:p>
          <a:p>
            <a:r>
              <a:rPr lang="en-US" altLang="zh-CN" dirty="0" smtClean="0"/>
              <a:t>NASM</a:t>
            </a:r>
            <a:r>
              <a:rPr lang="zh-CN" altLang="en-US" dirty="0" smtClean="0"/>
              <a:t>编译工具</a:t>
            </a:r>
            <a:endParaRPr lang="en-US" altLang="zh-CN" dirty="0" smtClean="0"/>
          </a:p>
          <a:p>
            <a:r>
              <a:rPr lang="en-US" altLang="zh-CN" dirty="0" smtClean="0"/>
              <a:t>Link16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940493"/>
              </p:ext>
            </p:extLst>
          </p:nvPr>
        </p:nvGraphicFramePr>
        <p:xfrm>
          <a:off x="3213462" y="535686"/>
          <a:ext cx="5439467" cy="450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文档" r:id="rId3" imgW="7375043" imgH="8717040" progId="Word.Document.12">
                  <p:embed/>
                </p:oleObj>
              </mc:Choice>
              <mc:Fallback>
                <p:oleObj name="文档" r:id="rId3" imgW="7375043" imgH="8717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3462" y="535686"/>
                        <a:ext cx="5439467" cy="4500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73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INF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80106" y="535686"/>
            <a:ext cx="8585565" cy="4121095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b="1" dirty="0"/>
              <a:t>Module Information (INF) </a:t>
            </a:r>
            <a:r>
              <a:rPr lang="en-US" altLang="zh-CN" b="1" dirty="0" smtClean="0"/>
              <a:t>File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2" y="895821"/>
            <a:ext cx="4218052" cy="4190483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14" idx="1"/>
          </p:cNvCxnSpPr>
          <p:nvPr/>
        </p:nvCxnSpPr>
        <p:spPr>
          <a:xfrm>
            <a:off x="2952206" y="1717766"/>
            <a:ext cx="3196389" cy="45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65410" y="2408648"/>
            <a:ext cx="3265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[Defines]</a:t>
            </a:r>
          </a:p>
          <a:p>
            <a:r>
              <a:rPr lang="en-US" altLang="zh-CN" dirty="0" smtClean="0"/>
              <a:t>[Sources</a:t>
            </a:r>
            <a:r>
              <a:rPr lang="en-US" altLang="zh-CN" dirty="0"/>
              <a:t>]</a:t>
            </a:r>
          </a:p>
          <a:p>
            <a:r>
              <a:rPr lang="en-US" altLang="zh-CN" dirty="0" smtClean="0"/>
              <a:t>[Packages</a:t>
            </a:r>
            <a:r>
              <a:rPr lang="en-US" altLang="zh-CN" dirty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LibraryClasses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[Includes]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Ppis</a:t>
            </a:r>
            <a:r>
              <a:rPr lang="en-US" altLang="zh-CN" dirty="0"/>
              <a:t>]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Pcd</a:t>
            </a:r>
            <a:r>
              <a:rPr lang="en-US" altLang="zh-CN" dirty="0" smtClean="0"/>
              <a:t>]/[</a:t>
            </a:r>
            <a:r>
              <a:rPr lang="en-US" altLang="zh-CN" dirty="0" err="1" smtClean="0"/>
              <a:t>FixedPcd</a:t>
            </a:r>
            <a:r>
              <a:rPr lang="en-US" altLang="zh-CN" dirty="0" smtClean="0"/>
              <a:t>]/[</a:t>
            </a:r>
            <a:r>
              <a:rPr lang="en-US" altLang="zh-CN" dirty="0" err="1" smtClean="0"/>
              <a:t>FeaturePcd</a:t>
            </a:r>
            <a:r>
              <a:rPr lang="en-US" altLang="zh-CN" dirty="0" smtClean="0"/>
              <a:t>]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Guids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[Protocols]</a:t>
            </a:r>
            <a:endParaRPr lang="en-US" altLang="zh-CN" dirty="0"/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Depex</a:t>
            </a:r>
            <a:r>
              <a:rPr lang="en-US" altLang="zh-CN" dirty="0" smtClean="0"/>
              <a:t>]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BuildOptions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[Binaries</a:t>
            </a:r>
            <a:r>
              <a:rPr lang="en-US" altLang="zh-CN" dirty="0" smtClean="0"/>
              <a:t>]</a:t>
            </a:r>
            <a:endParaRPr lang="en-US" altLang="zh-CN" dirty="0"/>
          </a:p>
        </p:txBody>
      </p:sp>
      <p:sp>
        <p:nvSpPr>
          <p:cNvPr id="14" name="左大括号 13"/>
          <p:cNvSpPr/>
          <p:nvPr/>
        </p:nvSpPr>
        <p:spPr>
          <a:xfrm>
            <a:off x="6148595" y="535685"/>
            <a:ext cx="598371" cy="2455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48624" y="485132"/>
            <a:ext cx="228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BASE</a:t>
            </a:r>
            <a:r>
              <a:rPr lang="en-US" altLang="zh-CN" sz="1200" dirty="0"/>
              <a:t>	</a:t>
            </a:r>
            <a:endParaRPr lang="zh-CN" altLang="en-US" sz="1200" dirty="0"/>
          </a:p>
          <a:p>
            <a:r>
              <a:rPr lang="en-US" altLang="zh-CN" sz="1200" dirty="0"/>
              <a:t>SEC	</a:t>
            </a:r>
            <a:endParaRPr lang="zh-CN" altLang="en-US" sz="1200" dirty="0"/>
          </a:p>
          <a:p>
            <a:r>
              <a:rPr lang="en-US" altLang="zh-CN" sz="1200" dirty="0"/>
              <a:t>PEI_CORE	</a:t>
            </a:r>
            <a:endParaRPr lang="zh-CN" altLang="en-US" sz="1200" dirty="0"/>
          </a:p>
          <a:p>
            <a:r>
              <a:rPr lang="en-US" altLang="zh-CN" sz="1200" dirty="0"/>
              <a:t>PEIM	</a:t>
            </a:r>
            <a:endParaRPr lang="zh-CN" altLang="en-US" sz="1200" dirty="0"/>
          </a:p>
          <a:p>
            <a:r>
              <a:rPr lang="en-US" altLang="zh-CN" sz="1200" dirty="0" smtClean="0"/>
              <a:t>DXE_CORE</a:t>
            </a:r>
          </a:p>
          <a:p>
            <a:r>
              <a:rPr lang="en-US" altLang="zh-CN" sz="1200" dirty="0" smtClean="0"/>
              <a:t>DXE_DRIVER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DXE_RUNTIME_DRIVER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DXE_SAL_DRIVER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SMM_CORE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DXE_SMM_DRIVER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UEFI_DRIVER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UEFI_APPLICATION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 smtClean="0"/>
              <a:t>USER_DEFINED</a:t>
            </a:r>
            <a:r>
              <a:rPr lang="en-US" altLang="zh-CN" sz="1200" dirty="0"/>
              <a:t>	</a:t>
            </a:r>
            <a:endParaRPr lang="en-US" altLang="zh-CN" sz="1200" dirty="0" smtClean="0"/>
          </a:p>
          <a:p>
            <a:r>
              <a:rPr lang="en-US" altLang="zh-CN" sz="1200" dirty="0" smtClean="0"/>
              <a:t>Library</a:t>
            </a:r>
            <a:r>
              <a:rPr lang="en-US" altLang="zh-CN" sz="1200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DEC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86637" y="441142"/>
            <a:ext cx="8585565" cy="4450897"/>
          </a:xfrm>
        </p:spPr>
        <p:txBody>
          <a:bodyPr/>
          <a:lstStyle/>
          <a:p>
            <a:r>
              <a:rPr lang="en-US" altLang="zh-CN" b="1" dirty="0" smtClean="0"/>
              <a:t>Declaration </a:t>
            </a:r>
            <a:r>
              <a:rPr lang="en-US" altLang="zh-CN" b="1" dirty="0"/>
              <a:t>(DEC) File Format </a:t>
            </a:r>
            <a:r>
              <a:rPr lang="en-US" altLang="zh-CN" b="1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3" y="694366"/>
            <a:ext cx="5177957" cy="26983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2" y="3392680"/>
            <a:ext cx="5177958" cy="4724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02" y="3865153"/>
            <a:ext cx="5177958" cy="4267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02" y="4301446"/>
            <a:ext cx="5177958" cy="732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603" y="694366"/>
            <a:ext cx="3486843" cy="15393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60" y="2373403"/>
            <a:ext cx="3486843" cy="7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PCD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4568" y="656138"/>
            <a:ext cx="8585565" cy="1812742"/>
          </a:xfrm>
        </p:spPr>
        <p:txBody>
          <a:bodyPr/>
          <a:lstStyle/>
          <a:p>
            <a:r>
              <a:rPr lang="en-US" altLang="zh-CN" b="1" dirty="0"/>
              <a:t>Platform Configuration Database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类型：</a:t>
            </a:r>
          </a:p>
          <a:p>
            <a:r>
              <a:rPr lang="en-US" altLang="zh-CN" b="1" dirty="0" err="1" smtClean="0"/>
              <a:t>FeatureFlag</a:t>
            </a:r>
            <a:r>
              <a:rPr lang="en-US" altLang="zh-CN" dirty="0"/>
              <a:t>, </a:t>
            </a:r>
            <a:r>
              <a:rPr lang="en-US" altLang="zh-CN" b="1" dirty="0" err="1"/>
              <a:t>FixedAtBuild</a:t>
            </a:r>
            <a:r>
              <a:rPr lang="en-US" altLang="zh-CN" dirty="0"/>
              <a:t>, </a:t>
            </a:r>
            <a:r>
              <a:rPr lang="en-US" altLang="zh-CN" b="1" dirty="0" err="1"/>
              <a:t>PatchableInModule</a:t>
            </a:r>
            <a:r>
              <a:rPr lang="en-US" altLang="zh-CN" dirty="0"/>
              <a:t>, </a:t>
            </a:r>
            <a:r>
              <a:rPr lang="en-US" altLang="zh-CN" b="1" dirty="0" smtClean="0"/>
              <a:t>Dynamic, </a:t>
            </a:r>
            <a:r>
              <a:rPr lang="en-US" altLang="zh-CN" b="1" dirty="0" err="1" smtClean="0"/>
              <a:t>DynamicEx</a:t>
            </a:r>
            <a:r>
              <a:rPr lang="en-US" altLang="zh-CN" b="1" dirty="0" smtClean="0"/>
              <a:t> 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903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VFR/UNI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77952" y="624023"/>
            <a:ext cx="8585565" cy="4392114"/>
          </a:xfrm>
        </p:spPr>
        <p:txBody>
          <a:bodyPr/>
          <a:lstStyle/>
          <a:p>
            <a:r>
              <a:rPr lang="en-US" altLang="zh-CN" b="1" dirty="0"/>
              <a:t>Visual Forms Representation</a:t>
            </a:r>
          </a:p>
          <a:p>
            <a:r>
              <a:rPr lang="en-US" altLang="zh-CN" b="1" dirty="0"/>
              <a:t>Unicode Strings File  </a:t>
            </a:r>
            <a:endParaRPr lang="zh-CN" altLang="en-US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95736" y="1444792"/>
            <a:ext cx="8167115" cy="2615836"/>
            <a:chOff x="462115" y="2101062"/>
            <a:chExt cx="11530689" cy="2944698"/>
          </a:xfrm>
        </p:grpSpPr>
        <p:sp>
          <p:nvSpPr>
            <p:cNvPr id="5" name="矩形 4"/>
            <p:cNvSpPr/>
            <p:nvPr/>
          </p:nvSpPr>
          <p:spPr>
            <a:xfrm>
              <a:off x="462116" y="2101062"/>
              <a:ext cx="1234033" cy="66180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Vfr</a:t>
              </a:r>
              <a:endParaRPr lang="en-US" altLang="zh-CN" dirty="0" smtClean="0"/>
            </a:p>
            <a:p>
              <a:pPr algn="ctr"/>
              <a:r>
                <a:rPr lang="en-US" altLang="zh-CN" dirty="0" smtClean="0"/>
                <a:t>source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2115" y="3256584"/>
              <a:ext cx="1199535" cy="63909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Uni</a:t>
              </a:r>
              <a:r>
                <a:rPr lang="en-US" altLang="zh-CN" dirty="0" smtClean="0"/>
                <a:t> source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172789" y="2617487"/>
              <a:ext cx="1435649" cy="6390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VFR</a:t>
              </a:r>
              <a:r>
                <a:rPr lang="zh-CN" altLang="en-US" dirty="0" smtClean="0"/>
                <a:t>编译器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>
              <a:stCxn id="5" idx="3"/>
              <a:endCxn id="7" idx="1"/>
            </p:cNvCxnSpPr>
            <p:nvPr/>
          </p:nvCxnSpPr>
          <p:spPr>
            <a:xfrm>
              <a:off x="1696150" y="2431964"/>
              <a:ext cx="476640" cy="50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6" idx="3"/>
              <a:endCxn id="7" idx="1"/>
            </p:cNvCxnSpPr>
            <p:nvPr/>
          </p:nvCxnSpPr>
          <p:spPr>
            <a:xfrm flipV="1">
              <a:off x="1661650" y="2937036"/>
              <a:ext cx="511139" cy="639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4230079" y="2123768"/>
              <a:ext cx="1199535" cy="63909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IFR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230078" y="3256584"/>
              <a:ext cx="1199535" cy="63909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String Tokens</a:t>
              </a:r>
              <a:endParaRPr lang="zh-CN" altLang="en-US" dirty="0"/>
            </a:p>
          </p:txBody>
        </p:sp>
        <p:cxnSp>
          <p:nvCxnSpPr>
            <p:cNvPr id="12" name="直接箭头连接符 11"/>
            <p:cNvCxnSpPr>
              <a:stCxn id="7" idx="3"/>
              <a:endCxn id="10" idx="1"/>
            </p:cNvCxnSpPr>
            <p:nvPr/>
          </p:nvCxnSpPr>
          <p:spPr>
            <a:xfrm flipV="1">
              <a:off x="3608438" y="2443317"/>
              <a:ext cx="621641" cy="493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3"/>
              <a:endCxn id="11" idx="1"/>
            </p:cNvCxnSpPr>
            <p:nvPr/>
          </p:nvCxnSpPr>
          <p:spPr>
            <a:xfrm>
              <a:off x="3608438" y="2937036"/>
              <a:ext cx="621640" cy="639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273322" y="4406663"/>
              <a:ext cx="1199535" cy="63909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Fonts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6507433" y="3256583"/>
              <a:ext cx="1435649" cy="6390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Setup Module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0" idx="3"/>
              <a:endCxn id="15" idx="1"/>
            </p:cNvCxnSpPr>
            <p:nvPr/>
          </p:nvCxnSpPr>
          <p:spPr>
            <a:xfrm>
              <a:off x="5429614" y="2443317"/>
              <a:ext cx="1077819" cy="1132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5" idx="1"/>
            </p:cNvCxnSpPr>
            <p:nvPr/>
          </p:nvCxnSpPr>
          <p:spPr>
            <a:xfrm flipV="1">
              <a:off x="5429613" y="3576132"/>
              <a:ext cx="10778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4" idx="3"/>
              <a:endCxn id="15" idx="1"/>
            </p:cNvCxnSpPr>
            <p:nvPr/>
          </p:nvCxnSpPr>
          <p:spPr>
            <a:xfrm flipV="1">
              <a:off x="5472857" y="3576132"/>
              <a:ext cx="1034576" cy="115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8522995" y="3256583"/>
              <a:ext cx="1435649" cy="6390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</a:t>
              </a:r>
              <a:r>
                <a:rPr lang="zh-CN" altLang="en-US" dirty="0" smtClean="0"/>
                <a:t>编译器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57155" y="3256582"/>
              <a:ext cx="1435649" cy="6390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UEFI Driver</a:t>
              </a:r>
              <a:endParaRPr lang="zh-CN" altLang="en-US" dirty="0"/>
            </a:p>
          </p:txBody>
        </p:sp>
        <p:cxnSp>
          <p:nvCxnSpPr>
            <p:cNvPr id="21" name="直接箭头连接符 20"/>
            <p:cNvCxnSpPr>
              <a:stCxn id="15" idx="3"/>
              <a:endCxn id="19" idx="1"/>
            </p:cNvCxnSpPr>
            <p:nvPr/>
          </p:nvCxnSpPr>
          <p:spPr>
            <a:xfrm>
              <a:off x="7943082" y="3576132"/>
              <a:ext cx="5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9977242" y="3548742"/>
              <a:ext cx="579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9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编译流程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>
          <a:xfrm>
            <a:off x="236895" y="735058"/>
            <a:ext cx="8585565" cy="3751906"/>
          </a:xfrm>
        </p:spPr>
        <p:txBody>
          <a:bodyPr/>
          <a:lstStyle/>
          <a:p>
            <a:r>
              <a:rPr lang="en-US" altLang="zh-CN" sz="1400" dirty="0">
                <a:solidFill>
                  <a:srgbClr val="000EC0"/>
                </a:solidFill>
              </a:rPr>
              <a:t>Pre-build or </a:t>
            </a:r>
            <a:r>
              <a:rPr lang="en-US" altLang="zh-CN" sz="1400" dirty="0" err="1">
                <a:solidFill>
                  <a:srgbClr val="000EC0"/>
                </a:solidFill>
              </a:rPr>
              <a:t>AutoGen</a:t>
            </a:r>
            <a:r>
              <a:rPr lang="en-US" altLang="zh-CN" sz="1400" dirty="0">
                <a:solidFill>
                  <a:srgbClr val="000EC0"/>
                </a:solidFill>
              </a:rPr>
              <a:t> stage</a:t>
            </a:r>
            <a:r>
              <a:rPr lang="en-US" altLang="zh-CN" sz="1400" dirty="0"/>
              <a:t>: parse meta-data files, UCS-2LE encoded files and VFR files to generate some C source code files and the </a:t>
            </a:r>
            <a:r>
              <a:rPr lang="en-US" altLang="zh-CN" sz="1400" dirty="0" err="1"/>
              <a:t>Makefiles</a:t>
            </a:r>
            <a:r>
              <a:rPr lang="en-US" altLang="zh-CN" sz="1400" dirty="0"/>
              <a:t>. </a:t>
            </a:r>
            <a:endParaRPr lang="en-US" altLang="zh-CN" sz="1400" dirty="0" smtClean="0"/>
          </a:p>
          <a:p>
            <a:r>
              <a:rPr lang="en-US" altLang="zh-CN" sz="1400" dirty="0" smtClean="0"/>
              <a:t> </a:t>
            </a:r>
            <a:r>
              <a:rPr lang="en-US" altLang="zh-CN" sz="1400" dirty="0">
                <a:solidFill>
                  <a:srgbClr val="000EC0"/>
                </a:solidFill>
              </a:rPr>
              <a:t>Build or $(MAKE) stage</a:t>
            </a:r>
            <a:r>
              <a:rPr lang="en-US" altLang="zh-CN" sz="1400" dirty="0"/>
              <a:t>: process source code files to create PE32/PE32+/COFF images that are processed to EFI format using NMAKE (Microsoft operating system development platforms) or MAKE (for UNIX style operating system development platforms). </a:t>
            </a:r>
            <a:endParaRPr lang="en-US" altLang="zh-CN" sz="1400" dirty="0" smtClean="0"/>
          </a:p>
          <a:p>
            <a:r>
              <a:rPr lang="en-US" altLang="zh-CN" sz="1400" dirty="0" smtClean="0"/>
              <a:t> </a:t>
            </a:r>
            <a:r>
              <a:rPr lang="en-US" altLang="zh-CN" sz="1400" dirty="0">
                <a:solidFill>
                  <a:srgbClr val="000EC0"/>
                </a:solidFill>
              </a:rPr>
              <a:t>Post-build or </a:t>
            </a:r>
            <a:r>
              <a:rPr lang="en-US" altLang="zh-CN" sz="1400" dirty="0" err="1">
                <a:solidFill>
                  <a:srgbClr val="000EC0"/>
                </a:solidFill>
              </a:rPr>
              <a:t>ImageGen</a:t>
            </a:r>
            <a:r>
              <a:rPr lang="en-US" altLang="zh-CN" sz="1400" dirty="0">
                <a:solidFill>
                  <a:srgbClr val="000EC0"/>
                </a:solidFill>
              </a:rPr>
              <a:t> stage</a:t>
            </a:r>
            <a:r>
              <a:rPr lang="en-US" altLang="zh-CN" sz="1400" dirty="0"/>
              <a:t>: takes the binary, EFI format files and creates EFI "FLASH" images, EFI update capsules, UEFI applications or PCI Option ROMs. 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51" y="2468881"/>
            <a:ext cx="4358775" cy="25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2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编译流程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35" y="795474"/>
            <a:ext cx="6902054" cy="3751263"/>
          </a:xfrm>
        </p:spPr>
      </p:pic>
    </p:spTree>
    <p:extLst>
      <p:ext uri="{BB962C8B-B14F-4D97-AF65-F5344CB8AC3E}">
        <p14:creationId xmlns:p14="http://schemas.microsoft.com/office/powerpoint/2010/main" val="769319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55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2453" y="806904"/>
            <a:ext cx="5257709" cy="375126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4690" y="42675"/>
            <a:ext cx="7441509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EDK</a:t>
            </a:r>
            <a:r>
              <a:rPr lang="zh-CN" altLang="en-US" dirty="0" smtClean="0"/>
              <a:t>代码下载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3" y="1437821"/>
            <a:ext cx="1481044" cy="28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EDK</a:t>
            </a:r>
            <a:r>
              <a:rPr lang="zh-CN" altLang="en-US" dirty="0"/>
              <a:t>代码下载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54162" y="941887"/>
            <a:ext cx="2343321" cy="1729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2" y="2866142"/>
            <a:ext cx="3050462" cy="2225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625" y="1181671"/>
            <a:ext cx="3871180" cy="35219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5602" y="634110"/>
            <a:ext cx="22463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需要安装</a:t>
            </a:r>
            <a:r>
              <a:rPr lang="en-US" altLang="zh-CN" dirty="0" err="1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TortoiseGit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9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切换</a:t>
            </a:r>
            <a:r>
              <a:rPr lang="en-US" altLang="zh-CN" dirty="0" smtClean="0"/>
              <a:t>Branch</a:t>
            </a:r>
            <a:r>
              <a:rPr lang="zh-CN" altLang="en-US" dirty="0" smtClean="0"/>
              <a:t>或</a:t>
            </a:r>
            <a:r>
              <a:rPr lang="en-US" altLang="zh-CN" dirty="0" smtClean="0"/>
              <a:t>Tag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82434" y="1350829"/>
            <a:ext cx="3717368" cy="2859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52" y="956536"/>
            <a:ext cx="3789736" cy="36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下载第三方依赖包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4085136"/>
          </a:xfrm>
        </p:spPr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b="1" dirty="0" err="1" smtClean="0"/>
              <a:t>Openssl</a:t>
            </a:r>
            <a:r>
              <a:rPr lang="en-US" altLang="zh-CN" dirty="0" smtClean="0"/>
              <a:t>: </a:t>
            </a:r>
            <a:r>
              <a:rPr lang="en-US" altLang="zh-CN" dirty="0">
                <a:hlinkClick r:id="rId2"/>
              </a:rPr>
              <a:t>https://github.com/openssl/openssl.git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CryptoPkg</a:t>
            </a:r>
            <a:r>
              <a:rPr lang="en-US" altLang="zh-CN" dirty="0" smtClean="0"/>
              <a:t>\Library\</a:t>
            </a:r>
            <a:r>
              <a:rPr lang="en-US" altLang="zh-CN" dirty="0" err="1" smtClean="0"/>
              <a:t>OpensslLib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openssl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en-US" altLang="zh-CN" b="1" dirty="0" err="1" smtClean="0"/>
              <a:t>brotli</a:t>
            </a:r>
            <a:r>
              <a:rPr lang="en-US" altLang="zh-CN" dirty="0"/>
              <a:t>:  https://github.com/google/brotli.git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 smtClean="0"/>
              <a:t>BaseTools</a:t>
            </a:r>
            <a:r>
              <a:rPr lang="en-US" altLang="zh-CN" dirty="0" smtClean="0"/>
              <a:t>\Source\C\</a:t>
            </a:r>
            <a:r>
              <a:rPr lang="en-US" altLang="zh-CN" dirty="0" err="1" smtClean="0"/>
              <a:t>BrotliCompress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brotli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MdeModulePkg</a:t>
            </a:r>
            <a:r>
              <a:rPr lang="en-US" altLang="zh-CN" dirty="0" smtClean="0"/>
              <a:t>\Library\</a:t>
            </a:r>
            <a:r>
              <a:rPr lang="en-US" altLang="zh-CN" dirty="0" err="1" smtClean="0"/>
              <a:t>BrotliCustomDecompressLib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brotli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2" y="1488138"/>
            <a:ext cx="4785315" cy="2014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796" y="2032094"/>
            <a:ext cx="3303749" cy="1158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222" y="3699554"/>
            <a:ext cx="3098931" cy="7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编译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>
          <a:xfrm>
            <a:off x="253980" y="904874"/>
            <a:ext cx="8585565" cy="4078605"/>
          </a:xfrm>
        </p:spPr>
        <p:txBody>
          <a:bodyPr/>
          <a:lstStyle/>
          <a:p>
            <a:r>
              <a:rPr lang="en-US" altLang="zh-CN" dirty="0" smtClean="0"/>
              <a:t>Edksetup.bat rebuild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2" y="1390178"/>
            <a:ext cx="4136042" cy="12223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69" y="751227"/>
            <a:ext cx="3362325" cy="429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7263" y="3173010"/>
            <a:ext cx="4196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生成编译所需工具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sym typeface="Wingdings" panose="05000000000000000000" pitchFamily="2" charset="2"/>
              </a:rPr>
              <a:t>BaseTools</a:t>
            </a:r>
            <a:r>
              <a:rPr lang="en-US" altLang="zh-CN" dirty="0">
                <a:sym typeface="Wingdings" panose="05000000000000000000" pitchFamily="2" charset="2"/>
              </a:rPr>
              <a:t>\Bin\Win32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351564" y="3326898"/>
            <a:ext cx="555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49536"/>
            <a:ext cx="7355373" cy="4861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Build 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11854" y="613970"/>
            <a:ext cx="4014963" cy="4439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" y="613970"/>
            <a:ext cx="4536779" cy="44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111111"/>
      </a:dk1>
      <a:lt1>
        <a:sysClr val="window" lastClr="FFFFFF"/>
      </a:lt1>
      <a:dk2>
        <a:srgbClr val="B01D23"/>
      </a:dk2>
      <a:lt2>
        <a:srgbClr val="F1ADB0"/>
      </a:lt2>
      <a:accent1>
        <a:srgbClr val="B01D23"/>
      </a:accent1>
      <a:accent2>
        <a:srgbClr val="00B0F0"/>
      </a:accent2>
      <a:accent3>
        <a:srgbClr val="FFC000"/>
      </a:accent3>
      <a:accent4>
        <a:srgbClr val="CC00FF"/>
      </a:accent4>
      <a:accent5>
        <a:srgbClr val="C00000"/>
      </a:accent5>
      <a:accent6>
        <a:srgbClr val="92D050"/>
      </a:accent6>
      <a:hlink>
        <a:srgbClr val="1068B2"/>
      </a:hlink>
      <a:folHlink>
        <a:srgbClr val="7F7F7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4564</TotalTime>
  <Words>981</Words>
  <Application>Microsoft Office PowerPoint</Application>
  <PresentationFormat>自定义</PresentationFormat>
  <Paragraphs>219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&amp;quot</vt:lpstr>
      <vt:lpstr>-apple-system</vt:lpstr>
      <vt:lpstr>Arial Unicode MS</vt:lpstr>
      <vt:lpstr>等线</vt:lpstr>
      <vt:lpstr>宋体</vt:lpstr>
      <vt:lpstr>微软雅黑</vt:lpstr>
      <vt:lpstr>Arial</vt:lpstr>
      <vt:lpstr>Consolas</vt:lpstr>
      <vt:lpstr>Courier New</vt:lpstr>
      <vt:lpstr>Verdana</vt:lpstr>
      <vt:lpstr>Wingdings</vt:lpstr>
      <vt:lpstr>Office 主题​​</vt:lpstr>
      <vt:lpstr>文档</vt:lpstr>
      <vt:lpstr>PowerPoint 演示文稿</vt:lpstr>
      <vt:lpstr>PowerPoint 演示文稿</vt:lpstr>
      <vt:lpstr>EDK环境安装</vt:lpstr>
      <vt:lpstr>EDK代码下载</vt:lpstr>
      <vt:lpstr>EDK代码下载</vt:lpstr>
      <vt:lpstr>切换Branch或Tag</vt:lpstr>
      <vt:lpstr>下载第三方依赖包</vt:lpstr>
      <vt:lpstr>编译Windows工具</vt:lpstr>
      <vt:lpstr>Build 命令</vt:lpstr>
      <vt:lpstr>编译项目</vt:lpstr>
      <vt:lpstr>编译模块</vt:lpstr>
      <vt:lpstr>编译模块</vt:lpstr>
      <vt:lpstr>DSC</vt:lpstr>
      <vt:lpstr>DSC</vt:lpstr>
      <vt:lpstr>DSC</vt:lpstr>
      <vt:lpstr>DSC</vt:lpstr>
      <vt:lpstr>DSC</vt:lpstr>
      <vt:lpstr>DSC</vt:lpstr>
      <vt:lpstr>DSC</vt:lpstr>
      <vt:lpstr>DSC</vt:lpstr>
      <vt:lpstr>DSC</vt:lpstr>
      <vt:lpstr>DSC</vt:lpstr>
      <vt:lpstr>DSC</vt:lpstr>
      <vt:lpstr>FDF</vt:lpstr>
      <vt:lpstr>FDF</vt:lpstr>
      <vt:lpstr>FDF</vt:lpstr>
      <vt:lpstr>FDF</vt:lpstr>
      <vt:lpstr>FDF</vt:lpstr>
      <vt:lpstr>FDF</vt:lpstr>
      <vt:lpstr>INF</vt:lpstr>
      <vt:lpstr>DEC</vt:lpstr>
      <vt:lpstr>PCD</vt:lpstr>
      <vt:lpstr>VFR/UNI</vt:lpstr>
      <vt:lpstr>编译流程</vt:lpstr>
      <vt:lpstr>编译流程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DLE</dc:creator>
  <cp:lastModifiedBy>T XJ</cp:lastModifiedBy>
  <cp:revision>248</cp:revision>
  <dcterms:created xsi:type="dcterms:W3CDTF">2020-01-18T02:25:02Z</dcterms:created>
  <dcterms:modified xsi:type="dcterms:W3CDTF">2020-07-30T09:56:10Z</dcterms:modified>
</cp:coreProperties>
</file>